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9"/>
  </p:notesMasterIdLst>
  <p:sldIdLst>
    <p:sldId id="256" r:id="rId2"/>
    <p:sldId id="348" r:id="rId3"/>
    <p:sldId id="349" r:id="rId4"/>
    <p:sldId id="381" r:id="rId5"/>
    <p:sldId id="384" r:id="rId6"/>
    <p:sldId id="385" r:id="rId7"/>
    <p:sldId id="386" r:id="rId8"/>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lF6pi7p07vINH6ZpS2x36g==" hashData="qVDBAPegiTOivCh8gFbK1xqkgcs="/>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E727CC"/>
    <a:srgbClr val="77EDF3"/>
    <a:srgbClr val="EF4639"/>
    <a:srgbClr val="FD7471"/>
    <a:srgbClr val="FC9072"/>
    <a:srgbClr val="F01E50"/>
    <a:srgbClr val="F2D31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8660" autoAdjust="0"/>
  </p:normalViewPr>
  <p:slideViewPr>
    <p:cSldViewPr>
      <p:cViewPr>
        <p:scale>
          <a:sx n="60" d="100"/>
          <a:sy n="60" d="100"/>
        </p:scale>
        <p:origin x="-1644" y="4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252"/>
    </p:cViewPr>
  </p:sorterViewPr>
  <p:notesViewPr>
    <p:cSldViewPr>
      <p:cViewPr varScale="1">
        <p:scale>
          <a:sx n="60" d="100"/>
          <a:sy n="60" d="100"/>
        </p:scale>
        <p:origin x="-2490" y="-72"/>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41FE95C-B908-41BF-AB8C-93F00A8F7A8F}"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EBD7DFEA-2616-46FC-9D79-911FC4CDBDB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p:txBody>
      </p:sp>
      <p:sp>
        <p:nvSpPr>
          <p:cNvPr id="102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C64D01-542C-4CE3-96D5-B56B87E409A4}"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 the objectives of the session</a:t>
            </a:r>
            <a:endParaRPr lang="en-US" dirty="0"/>
          </a:p>
        </p:txBody>
      </p:sp>
      <p:sp>
        <p:nvSpPr>
          <p:cNvPr id="4" name="Slide Number Placeholder 3"/>
          <p:cNvSpPr>
            <a:spLocks noGrp="1"/>
          </p:cNvSpPr>
          <p:nvPr>
            <p:ph type="sldNum" sz="quarter" idx="10"/>
          </p:nvPr>
        </p:nvSpPr>
        <p:spPr/>
        <p:txBody>
          <a:bodyPr/>
          <a:lstStyle/>
          <a:p>
            <a:pPr>
              <a:defRPr/>
            </a:pPr>
            <a:fld id="{EBD7DFEA-2616-46FC-9D79-911FC4CDBDB1}"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see the Trainer’s Guide for details.</a:t>
            </a:r>
          </a:p>
          <a:p>
            <a:pPr eaLnBrk="1" hangingPunct="1">
              <a:spcBef>
                <a:spcPct val="0"/>
              </a:spcBef>
            </a:pPr>
            <a:r>
              <a:rPr lang="en-US" i="1" smtClean="0"/>
              <a:t> </a:t>
            </a:r>
            <a:endParaRPr lang="en-US"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1C5AA3-C139-4835-AC7A-28EC7D51E45D}"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dirty="0" smtClean="0">
                <a:solidFill>
                  <a:srgbClr val="FF0000"/>
                </a:solidFill>
              </a:rPr>
              <a:t>This is an IMPORTANT slide</a:t>
            </a:r>
          </a:p>
          <a:p>
            <a:pPr eaLnBrk="1" hangingPunct="1">
              <a:spcBef>
                <a:spcPct val="0"/>
              </a:spcBef>
            </a:pPr>
            <a:endParaRPr lang="en-US" b="1" dirty="0" smtClean="0"/>
          </a:p>
          <a:p>
            <a:pPr eaLnBrk="1" hangingPunct="1">
              <a:spcBef>
                <a:spcPct val="0"/>
              </a:spcBef>
            </a:pPr>
            <a:r>
              <a:rPr lang="en-US" b="1" dirty="0" smtClean="0"/>
              <a:t>Follow-up counselling</a:t>
            </a:r>
            <a:endParaRPr lang="en-US" dirty="0" smtClean="0"/>
          </a:p>
          <a:p>
            <a:pPr eaLnBrk="1" hangingPunct="1">
              <a:spcBef>
                <a:spcPct val="0"/>
              </a:spcBef>
            </a:pPr>
            <a:r>
              <a:rPr lang="en-US" dirty="0" smtClean="0"/>
              <a:t>HIV counselling does not end with diagnosis of the client’s HIV status and informing the client about it. The client requires on-going support to cope with the infection or reduce his/her risk of HIV. </a:t>
            </a:r>
            <a:r>
              <a:rPr lang="en-US" u="sng" dirty="0" smtClean="0"/>
              <a:t>Follow-up counselling refers to the counselling offered to the client after the post-test counselling session</a:t>
            </a:r>
            <a:r>
              <a:rPr lang="en-US" dirty="0" smtClean="0"/>
              <a:t>. NACO’s Operational Guidelines for Integrated Counselling and Testing Centres recommend offering follow-up sessions to all clients diagnosed with HIV and those who are in the window period. While pre- and post-test counselling sessions focus on test-related issues, follow-up sessions deal with the issues of living with the infection and/or risk reduction. Some clients who test negative may need to come for re-testing after the window period. </a:t>
            </a:r>
          </a:p>
          <a:p>
            <a:pPr eaLnBrk="1" hangingPunct="1">
              <a:spcBef>
                <a:spcPct val="0"/>
              </a:spcBef>
            </a:pPr>
            <a:r>
              <a:rPr lang="en-US" dirty="0" smtClean="0"/>
              <a:t>Follow-up sessions offer another opportunity to you, as the counsellor, to deepen your rapport with the client, unlike pre-test and post-test sessions which provide the scope for time-limited, brief counselling interventions. Through follow-up sessions, you can reinforce and monitor the client’s behaviour change and help the client to address the issues effectively. </a:t>
            </a:r>
          </a:p>
          <a:p>
            <a:pPr eaLnBrk="1" hangingPunct="1">
              <a:spcBef>
                <a:spcPct val="0"/>
              </a:spcBef>
            </a:pPr>
            <a:r>
              <a:rPr lang="en-US" i="1" dirty="0" smtClean="0"/>
              <a:t> </a:t>
            </a:r>
            <a:endParaRPr lang="en-US" dirty="0" smtClean="0"/>
          </a:p>
        </p:txBody>
      </p:sp>
      <p:sp>
        <p:nvSpPr>
          <p:cNvPr id="122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2BE29E-ACFD-41E6-B239-0C9F6BA410A9}"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Follow-up counselling</a:t>
            </a:r>
            <a:endParaRPr lang="en-US" dirty="0" smtClean="0"/>
          </a:p>
          <a:p>
            <a:pPr eaLnBrk="1" hangingPunct="1">
              <a:spcBef>
                <a:spcPct val="0"/>
              </a:spcBef>
            </a:pPr>
            <a:r>
              <a:rPr lang="en-US" dirty="0" smtClean="0"/>
              <a:t>These are some issues to discuss in follow-up counselling sessions. </a:t>
            </a:r>
          </a:p>
          <a:p>
            <a:pPr eaLnBrk="1" hangingPunct="1">
              <a:spcBef>
                <a:spcPct val="0"/>
              </a:spcBef>
            </a:pPr>
            <a:endParaRPr lang="en-US" dirty="0" smtClean="0"/>
          </a:p>
          <a:p>
            <a:pPr eaLnBrk="1" hangingPunct="1">
              <a:buFont typeface="Wingdings" pitchFamily="2" charset="2"/>
              <a:buChar char="Ø"/>
            </a:pPr>
            <a:r>
              <a:rPr lang="en-US" dirty="0" smtClean="0">
                <a:latin typeface="Book Antiqua" pitchFamily="18" charset="0"/>
              </a:rPr>
              <a:t> Pre-ART care</a:t>
            </a:r>
          </a:p>
          <a:p>
            <a:pPr eaLnBrk="1" hangingPunct="1">
              <a:buFont typeface="Wingdings" pitchFamily="2" charset="2"/>
              <a:buChar char="Ø"/>
            </a:pPr>
            <a:r>
              <a:rPr lang="en-US" dirty="0" smtClean="0">
                <a:latin typeface="Book Antiqua" pitchFamily="18" charset="0"/>
              </a:rPr>
              <a:t> Registration at the ART centre </a:t>
            </a:r>
          </a:p>
          <a:p>
            <a:pPr eaLnBrk="1" hangingPunct="1">
              <a:buFont typeface="Wingdings" pitchFamily="2" charset="2"/>
              <a:buChar char="Ø"/>
            </a:pPr>
            <a:r>
              <a:rPr lang="en-US" dirty="0" smtClean="0">
                <a:latin typeface="Book Antiqua" pitchFamily="18" charset="0"/>
              </a:rPr>
              <a:t> Adherence to treatment</a:t>
            </a:r>
          </a:p>
          <a:p>
            <a:pPr eaLnBrk="1" hangingPunct="1">
              <a:buFont typeface="Wingdings" pitchFamily="2" charset="2"/>
              <a:buChar char="Ø"/>
            </a:pPr>
            <a:r>
              <a:rPr lang="en-US" dirty="0" smtClean="0">
                <a:latin typeface="Book Antiqua" pitchFamily="18" charset="0"/>
              </a:rPr>
              <a:t> Prevention of OIs</a:t>
            </a:r>
          </a:p>
          <a:p>
            <a:pPr eaLnBrk="1" hangingPunct="1">
              <a:buFont typeface="Wingdings" pitchFamily="2" charset="2"/>
              <a:buChar char="Ø"/>
            </a:pPr>
            <a:r>
              <a:rPr lang="en-US" dirty="0" smtClean="0">
                <a:latin typeface="Book Antiqua" pitchFamily="18" charset="0"/>
              </a:rPr>
              <a:t> Treatment of TB, STI and other ailments</a:t>
            </a:r>
          </a:p>
          <a:p>
            <a:pPr eaLnBrk="1" hangingPunct="1">
              <a:buFont typeface="Wingdings" pitchFamily="2" charset="2"/>
              <a:buChar char="Ø"/>
            </a:pPr>
            <a:r>
              <a:rPr lang="en-US" dirty="0" smtClean="0">
                <a:latin typeface="Book Antiqua" pitchFamily="18" charset="0"/>
              </a:rPr>
              <a:t> Uptake of PPTCT services by pregnant women</a:t>
            </a:r>
          </a:p>
          <a:p>
            <a:pPr eaLnBrk="1" hangingPunct="1">
              <a:buFont typeface="Wingdings" pitchFamily="2" charset="2"/>
              <a:buChar char="Ø"/>
            </a:pPr>
            <a:r>
              <a:rPr lang="en-US" dirty="0" smtClean="0">
                <a:latin typeface="Book Antiqua" pitchFamily="18" charset="0"/>
              </a:rPr>
              <a:t> Care of the exposed baby</a:t>
            </a:r>
          </a:p>
          <a:p>
            <a:pPr eaLnBrk="1" hangingPunct="1">
              <a:buFont typeface="Wingdings" pitchFamily="2" charset="2"/>
              <a:buChar char="Ø"/>
            </a:pPr>
            <a:r>
              <a:rPr lang="en-US" dirty="0" smtClean="0">
                <a:latin typeface="Book Antiqua" pitchFamily="18" charset="0"/>
              </a:rPr>
              <a:t> Behaviour change and risk reduction</a:t>
            </a:r>
          </a:p>
          <a:p>
            <a:pPr eaLnBrk="1" hangingPunct="1">
              <a:buFont typeface="Wingdings" pitchFamily="2" charset="2"/>
              <a:buChar char="Ø"/>
            </a:pPr>
            <a:r>
              <a:rPr lang="en-US" dirty="0" smtClean="0">
                <a:latin typeface="Book Antiqua" pitchFamily="18" charset="0"/>
              </a:rPr>
              <a:t> Partner testing and counselling</a:t>
            </a:r>
          </a:p>
          <a:p>
            <a:pPr eaLnBrk="1" hangingPunct="1">
              <a:buFont typeface="Wingdings" pitchFamily="2" charset="2"/>
              <a:buChar char="Ø"/>
            </a:pPr>
            <a:r>
              <a:rPr lang="en-US" dirty="0" smtClean="0">
                <a:latin typeface="Book Antiqua" pitchFamily="18" charset="0"/>
              </a:rPr>
              <a:t> Nutrition counselling</a:t>
            </a:r>
          </a:p>
          <a:p>
            <a:pPr eaLnBrk="1" hangingPunct="1">
              <a:lnSpc>
                <a:spcPct val="80000"/>
              </a:lnSpc>
              <a:buFont typeface="Wingdings" pitchFamily="2" charset="2"/>
              <a:buChar char="Ø"/>
            </a:pPr>
            <a:r>
              <a:rPr lang="en-US" sz="800" dirty="0" smtClean="0">
                <a:latin typeface="Book Antiqua" pitchFamily="18" charset="0"/>
              </a:rPr>
              <a:t> </a:t>
            </a:r>
            <a:r>
              <a:rPr lang="en-US" dirty="0" smtClean="0">
                <a:latin typeface="Book Antiqua" pitchFamily="18" charset="0"/>
              </a:rPr>
              <a:t>Reproductive health issues</a:t>
            </a:r>
          </a:p>
          <a:p>
            <a:pPr eaLnBrk="1" hangingPunct="1">
              <a:buFont typeface="Wingdings" pitchFamily="2" charset="2"/>
              <a:buChar char="Ø"/>
            </a:pPr>
            <a:r>
              <a:rPr lang="en-US" dirty="0" smtClean="0">
                <a:latin typeface="Book Antiqua" pitchFamily="18" charset="0"/>
              </a:rPr>
              <a:t> Psychological issues like depression, suicidal tendency, anxiety and poor self-esteem</a:t>
            </a:r>
          </a:p>
          <a:p>
            <a:pPr eaLnBrk="1" hangingPunct="1">
              <a:buFont typeface="Wingdings" pitchFamily="2" charset="2"/>
              <a:buChar char="Ø"/>
            </a:pPr>
            <a:r>
              <a:rPr lang="en-US" dirty="0" smtClean="0">
                <a:latin typeface="Book Antiqua" pitchFamily="18" charset="0"/>
              </a:rPr>
              <a:t> Issues related to disclosure</a:t>
            </a:r>
          </a:p>
          <a:p>
            <a:pPr eaLnBrk="1" hangingPunct="1">
              <a:buFont typeface="Wingdings" pitchFamily="2" charset="2"/>
              <a:buChar char="Ø"/>
            </a:pPr>
            <a:r>
              <a:rPr lang="en-US" dirty="0" smtClean="0">
                <a:latin typeface="Book Antiqua" pitchFamily="18" charset="0"/>
              </a:rPr>
              <a:t> Stigma and discrimination</a:t>
            </a:r>
          </a:p>
          <a:p>
            <a:pPr eaLnBrk="1" hangingPunct="1">
              <a:buFont typeface="Wingdings" pitchFamily="2" charset="2"/>
              <a:buChar char="Ø"/>
            </a:pPr>
            <a:r>
              <a:rPr lang="en-US" dirty="0" smtClean="0">
                <a:latin typeface="Book Antiqua" pitchFamily="18" charset="0"/>
              </a:rPr>
              <a:t> Loss or death of family members</a:t>
            </a:r>
          </a:p>
          <a:p>
            <a:pPr eaLnBrk="1" hangingPunct="1">
              <a:buFont typeface="Wingdings" pitchFamily="2" charset="2"/>
              <a:buChar char="Ø"/>
            </a:pPr>
            <a:r>
              <a:rPr lang="en-US" dirty="0" smtClean="0">
                <a:latin typeface="Book Antiqua" pitchFamily="18" charset="0"/>
              </a:rPr>
              <a:t> Legal issues- refer to legal aid resources or DICs</a:t>
            </a:r>
          </a:p>
          <a:p>
            <a:pPr eaLnBrk="1" hangingPunct="1">
              <a:buFont typeface="Wingdings" pitchFamily="2" charset="2"/>
              <a:buChar char="Ø"/>
            </a:pPr>
            <a:r>
              <a:rPr lang="en-US" dirty="0" smtClean="0">
                <a:latin typeface="Book Antiqua" pitchFamily="18" charset="0"/>
              </a:rPr>
              <a:t> Home-based care</a:t>
            </a:r>
          </a:p>
          <a:p>
            <a:pPr eaLnBrk="1" hangingPunct="1">
              <a:spcBef>
                <a:spcPct val="0"/>
              </a:spcBef>
            </a:pPr>
            <a:endParaRPr lang="en-US" dirty="0" smtClean="0"/>
          </a:p>
        </p:txBody>
      </p:sp>
      <p:sp>
        <p:nvSpPr>
          <p:cNvPr id="133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42493E-417B-4CD7-97F4-EDFAEBA37371}"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lgn="ctr" eaLnBrk="1" hangingPunct="1">
              <a:spcBef>
                <a:spcPct val="0"/>
              </a:spcBef>
            </a:pPr>
            <a:r>
              <a:rPr lang="en-US" b="1" dirty="0" smtClean="0"/>
              <a:t>This is an IMPORTANT Slide</a:t>
            </a:r>
          </a:p>
          <a:p>
            <a:pPr eaLnBrk="1" hangingPunct="1">
              <a:spcBef>
                <a:spcPct val="0"/>
              </a:spcBef>
            </a:pPr>
            <a:r>
              <a:rPr lang="en-US" b="1" dirty="0" smtClean="0"/>
              <a:t>Planning for Follow-up visits</a:t>
            </a:r>
            <a:endParaRPr lang="en-US" dirty="0" smtClean="0"/>
          </a:p>
          <a:p>
            <a:pPr eaLnBrk="1" hangingPunct="1">
              <a:spcBef>
                <a:spcPct val="0"/>
              </a:spcBef>
            </a:pPr>
            <a:r>
              <a:rPr lang="en-US" dirty="0" smtClean="0"/>
              <a:t>Offer follow-up services during post-test counselling, irrespective of whether the client has to go to the ART centre. In counselling language, this is called “leaving the door open.” (e.g., “You can always come to meet me in case you would like to talk about anything.”)</a:t>
            </a:r>
          </a:p>
          <a:p>
            <a:pPr eaLnBrk="1" hangingPunct="1">
              <a:spcBef>
                <a:spcPct val="0"/>
              </a:spcBef>
            </a:pPr>
            <a:r>
              <a:rPr lang="en-US" dirty="0" smtClean="0"/>
              <a:t>Carefully judge how much information can be provided at the post-test counselling session. Identify issues you can address through follow-up sessions in case the client returns (e.g., checking on spouse and child, asking about stigma, asking about ability to work)</a:t>
            </a:r>
          </a:p>
          <a:p>
            <a:pPr eaLnBrk="1" hangingPunct="1">
              <a:spcBef>
                <a:spcPct val="0"/>
              </a:spcBef>
            </a:pPr>
            <a:r>
              <a:rPr lang="en-US" dirty="0" smtClean="0"/>
              <a:t>Take the client’s contact telephone number and obtain their consent to call them.</a:t>
            </a:r>
          </a:p>
          <a:p>
            <a:pPr eaLnBrk="1" hangingPunct="1">
              <a:spcBef>
                <a:spcPct val="0"/>
              </a:spcBef>
            </a:pPr>
            <a:r>
              <a:rPr lang="en-US" dirty="0" smtClean="0"/>
              <a:t>Plan the follow-up visit dates with the client before he/she leaves the counselling room. This is a must for pregnant, positive women. Encourage them to visit you at the end of their next hospital visit. You may also remind them in case you make an outreach visit to their home. Follow-up visits are also important for other clients whose lifestyle places them at risk such as Female Sex Workers. Invite them to come in for a six-monthly check-up.</a:t>
            </a:r>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E6BA4E-139B-4607-9A7E-0B4294C3D83F}"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smtClean="0"/>
              <a:t>Handling follow-up visits </a:t>
            </a:r>
            <a:endParaRPr lang="en-US" dirty="0" smtClean="0"/>
          </a:p>
          <a:p>
            <a:pPr eaLnBrk="1" hangingPunct="1">
              <a:spcBef>
                <a:spcPct val="0"/>
              </a:spcBef>
            </a:pPr>
            <a:r>
              <a:rPr lang="en-US" dirty="0" smtClean="0"/>
              <a:t>During follow-up sessions, assess the impact of HIV status on different aspects of client’s life. Discuss how to minimize the harmful impact</a:t>
            </a:r>
            <a:r>
              <a:rPr lang="en-US" baseline="0" dirty="0" smtClean="0"/>
              <a:t> of HIV and OIs</a:t>
            </a:r>
            <a:r>
              <a:rPr lang="en-US" dirty="0" smtClean="0"/>
              <a:t>. </a:t>
            </a:r>
          </a:p>
          <a:p>
            <a:pPr eaLnBrk="1" hangingPunct="1">
              <a:spcBef>
                <a:spcPct val="0"/>
              </a:spcBef>
            </a:pPr>
            <a:r>
              <a:rPr lang="en-US" dirty="0" smtClean="0"/>
              <a:t>Praise the client for the positive steps taken by him/her in coping with the diagnosis or reducing risk.</a:t>
            </a:r>
          </a:p>
          <a:p>
            <a:pPr eaLnBrk="1" hangingPunct="1">
              <a:spcBef>
                <a:spcPct val="0"/>
              </a:spcBef>
            </a:pPr>
            <a:r>
              <a:rPr lang="en-US" dirty="0" smtClean="0"/>
              <a:t>Extend acceptance and unconditional warmth to the client during his/her visits. </a:t>
            </a:r>
          </a:p>
          <a:p>
            <a:pPr eaLnBrk="1" hangingPunct="1">
              <a:spcBef>
                <a:spcPct val="0"/>
              </a:spcBef>
            </a:pPr>
            <a:r>
              <a:rPr lang="en-US" dirty="0" smtClean="0"/>
              <a:t>And, address the clients by their names as it makes them feel important. </a:t>
            </a:r>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7E6AB2-30FA-47E9-B636-F2DF58A0B07F}" type="slidenum">
              <a:rPr lang="en-US" smtClean="0"/>
              <a:pPr fontAlgn="base">
                <a:spcBef>
                  <a:spcPct val="0"/>
                </a:spcBef>
                <a:spcAft>
                  <a:spcPct val="0"/>
                </a:spcAft>
                <a:defRPr/>
              </a:pPr>
              <a:t>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5080E2F6-D523-482A-99AE-9ED4F5714F68}" type="datetimeFigureOut">
              <a:rPr lang="en-US"/>
              <a:pPr>
                <a:defRPr/>
              </a:pPr>
              <a:t>9/7/2011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05E08A4F-F177-4198-8967-DDAD004E338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5662845-F279-4401-A453-636E68446248}"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B42B705-6660-42C6-9086-0C12DC1450A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4B962BC-1E18-4EA4-A991-CDBC3CA4E30A}"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D1E7900-F6C0-4DFF-B6D3-F299033822E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DAA7EF0-0B9B-4E2D-A8A6-EF09C173888E}" type="datetimeFigureOut">
              <a:rPr lang="en-US"/>
              <a:pPr>
                <a:defRPr/>
              </a:pPr>
              <a:t>9/7/2011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03A4D84-2355-49A3-9B06-DC7ED4452E8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51700E55-AE3D-435D-93D5-ACD0DE7455BF}" type="datetimeFigureOut">
              <a:rPr lang="en-US"/>
              <a:pPr>
                <a:defRPr/>
              </a:pPr>
              <a:t>9/7/2011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075CFB0E-20F3-4997-A7F9-470A0E49248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ED430BA-A53C-4BA9-8ED1-1A7E344B8CD9}"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5D39581-3196-4E7A-BD7D-1573EADA833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41A7C10-C924-45B7-9742-DC8B8505A148}"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37047C08-B224-481B-A4E9-9C813AA609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DAC23B7-2886-417D-BFED-E095BEB78B97}"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7814EF88-2A34-427E-BD1F-F96FE1AC728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E4DF369-DBBA-4004-92F9-7319D1D1B974}"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E6CDBEB8-11E4-47B4-9114-78481695B33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DC140446-F9BE-4366-A439-38B652CDFF89}"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6F7885E8-4664-4DDD-8F73-B31DCFDC530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52096D83-9565-4B46-94A7-A668B2DC0D93}"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591C0D6D-77E0-495C-84BC-68A561C5AFC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charset="0"/>
              </a:defRPr>
            </a:lvl1pPr>
          </a:lstStyle>
          <a:p>
            <a:pPr>
              <a:defRPr/>
            </a:pPr>
            <a:fld id="{E34D10E6-ECFE-4246-A061-BAABDD676BA3}"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B10F40BD-7869-4287-ABFB-C1ADA956B89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69" r:id="rId4"/>
    <p:sldLayoutId id="2147484170" r:id="rId5"/>
    <p:sldLayoutId id="2147484171" r:id="rId6"/>
    <p:sldLayoutId id="2147484172" r:id="rId7"/>
    <p:sldLayoutId id="2147484178" r:id="rId8"/>
    <p:sldLayoutId id="2147484179" r:id="rId9"/>
    <p:sldLayoutId id="2147484173" r:id="rId10"/>
    <p:sldLayoutId id="2147484174"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3"/>
          <p:cNvSpPr>
            <a:spLocks noGrp="1"/>
          </p:cNvSpPr>
          <p:nvPr>
            <p:ph type="subTitle" idx="1"/>
          </p:nvPr>
        </p:nvSpPr>
        <p:spPr/>
        <p:txBody>
          <a:bodyPr/>
          <a:lstStyle/>
          <a:p>
            <a:pPr eaLnBrk="1" hangingPunct="1">
              <a:buFont typeface="Arial" charset="0"/>
              <a:buNone/>
            </a:pPr>
            <a:r>
              <a:rPr lang="en-US" smtClean="0">
                <a:solidFill>
                  <a:schemeClr val="tx1"/>
                </a:solidFill>
              </a:rPr>
              <a:t>National AIDS Control Organisation</a:t>
            </a:r>
          </a:p>
        </p:txBody>
      </p:sp>
      <p:sp>
        <p:nvSpPr>
          <p:cNvPr id="2" name="Title 1"/>
          <p:cNvSpPr>
            <a:spLocks noGrp="1"/>
          </p:cNvSpPr>
          <p:nvPr>
            <p:ph type="ctrTitle"/>
          </p:nvPr>
        </p:nvSpPr>
        <p:spPr>
          <a:xfrm>
            <a:off x="457200" y="1506538"/>
            <a:ext cx="8229600" cy="1470025"/>
          </a:xfrm>
        </p:spPr>
        <p:txBody>
          <a:bodyPr rtlCol="0">
            <a:normAutofit/>
          </a:bodyPr>
          <a:lstStyle/>
          <a:p>
            <a:pPr eaLnBrk="1" fontAlgn="auto" hangingPunct="1">
              <a:spcAft>
                <a:spcPts val="0"/>
              </a:spcAft>
              <a:defRPr/>
            </a:pPr>
            <a:r>
              <a:rPr b="1" smtClean="0">
                <a:effectLst>
                  <a:outerShdw blurRad="38100" dist="38100" dir="2700000" algn="tl">
                    <a:srgbClr val="000000">
                      <a:alpha val="43137"/>
                    </a:srgbClr>
                  </a:outerShdw>
                </a:effectLst>
              </a:rPr>
              <a:t>Follow-Up Counselling </a:t>
            </a:r>
            <a:endParaRPr b="1">
              <a:effectLst>
                <a:outerShdw blurRad="38100" dist="38100" dir="2700000" algn="tl">
                  <a:srgbClr val="000000">
                    <a:alpha val="43137"/>
                  </a:srgbClr>
                </a:outerShdw>
              </a:effectLst>
            </a:endParaRPr>
          </a:p>
        </p:txBody>
      </p:sp>
      <p:pic>
        <p:nvPicPr>
          <p:cNvPr id="7172" name="Picture 4"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Objectives</a:t>
            </a:r>
          </a:p>
        </p:txBody>
      </p:sp>
      <p:sp>
        <p:nvSpPr>
          <p:cNvPr id="8195" name="Content Placeholder 2"/>
          <p:cNvSpPr>
            <a:spLocks noGrp="1"/>
          </p:cNvSpPr>
          <p:nvPr>
            <p:ph sz="quarter" idx="1"/>
          </p:nvPr>
        </p:nvSpPr>
        <p:spPr>
          <a:xfrm>
            <a:off x="914400" y="1981200"/>
            <a:ext cx="7772400" cy="4038600"/>
          </a:xfrm>
        </p:spPr>
        <p:txBody>
          <a:bodyPr/>
          <a:lstStyle/>
          <a:p>
            <a:pPr marL="0" indent="0" eaLnBrk="1" hangingPunct="1">
              <a:buFont typeface="Wingdings 2" pitchFamily="18" charset="2"/>
              <a:buNone/>
              <a:defRPr/>
            </a:pPr>
            <a:r>
              <a:rPr lang="en-US" sz="3600" dirty="0" smtClean="0"/>
              <a:t>At the end of this session participants will be able to</a:t>
            </a:r>
          </a:p>
          <a:p>
            <a:pPr marL="398463" indent="-398463" eaLnBrk="1" hangingPunct="1">
              <a:buFont typeface="Wingdings" pitchFamily="2" charset="2"/>
              <a:buChar char="Ø"/>
              <a:defRPr/>
            </a:pPr>
            <a:r>
              <a:rPr lang="en-US" sz="3600" dirty="0" smtClean="0"/>
              <a:t>List different follow-up needs of ICTC clients.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274638"/>
            <a:ext cx="5562600" cy="1020762"/>
          </a:xfrm>
        </p:spPr>
        <p:txBody>
          <a:bodyPr rtlCol="0">
            <a:no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  Group Exercise</a:t>
            </a:r>
            <a:endParaRPr lang="en-US" sz="4400" b="1" dirty="0">
              <a:solidFill>
                <a:schemeClr val="tx1"/>
              </a:solidFill>
              <a:effectLst>
                <a:outerShdw blurRad="38100" dist="38100" dir="2700000" algn="tl">
                  <a:srgbClr val="000000">
                    <a:alpha val="43137"/>
                  </a:srgbClr>
                </a:outerShdw>
              </a:effectLst>
            </a:endParaRPr>
          </a:p>
        </p:txBody>
      </p:sp>
      <p:sp>
        <p:nvSpPr>
          <p:cNvPr id="9219" name="Content Placeholder 2"/>
          <p:cNvSpPr>
            <a:spLocks noGrp="1"/>
          </p:cNvSpPr>
          <p:nvPr>
            <p:ph sz="quarter" idx="1"/>
          </p:nvPr>
        </p:nvSpPr>
        <p:spPr>
          <a:xfrm>
            <a:off x="457200" y="2133600"/>
            <a:ext cx="8229600" cy="2590800"/>
          </a:xfrm>
        </p:spPr>
        <p:txBody>
          <a:bodyPr/>
          <a:lstStyle/>
          <a:p>
            <a:pPr marL="461963" lvl="1" indent="-398463" eaLnBrk="1" fontAlgn="auto" hangingPunct="1">
              <a:lnSpc>
                <a:spcPct val="150000"/>
              </a:lnSpc>
              <a:spcBef>
                <a:spcPts val="580"/>
              </a:spcBef>
              <a:spcAft>
                <a:spcPts val="0"/>
              </a:spcAft>
              <a:buClr>
                <a:schemeClr val="accent1"/>
              </a:buClr>
              <a:buFont typeface="Wingdings" pitchFamily="2" charset="2"/>
              <a:buChar char="Ø"/>
              <a:defRPr/>
            </a:pPr>
            <a:r>
              <a:rPr lang="en-US" sz="3200" dirty="0" smtClean="0">
                <a:latin typeface="Book Antiqua" pitchFamily="18" charset="0"/>
              </a:rPr>
              <a:t>What happened to the client?</a:t>
            </a:r>
          </a:p>
          <a:p>
            <a:pPr marL="461963" lvl="1" indent="-398463" eaLnBrk="1" fontAlgn="auto" hangingPunct="1">
              <a:lnSpc>
                <a:spcPct val="150000"/>
              </a:lnSpc>
              <a:spcBef>
                <a:spcPts val="580"/>
              </a:spcBef>
              <a:spcAft>
                <a:spcPts val="0"/>
              </a:spcAft>
              <a:buClr>
                <a:schemeClr val="accent1"/>
              </a:buClr>
              <a:buFont typeface="Wingdings" pitchFamily="2" charset="2"/>
              <a:buChar char="Ø"/>
              <a:defRPr/>
            </a:pPr>
            <a:r>
              <a:rPr lang="en-US" sz="3200" dirty="0" smtClean="0">
                <a:latin typeface="Book Antiqua" pitchFamily="18" charset="0"/>
              </a:rPr>
              <a:t>What can the ICTC counsellor do in this situation?</a:t>
            </a:r>
          </a:p>
          <a:p>
            <a:pPr marL="1371600" lvl="1" indent="-914400" eaLnBrk="1" hangingPunct="1">
              <a:buFont typeface="Wingdings" pitchFamily="2" charset="2"/>
              <a:buChar char="Ø"/>
              <a:defRPr/>
            </a:pPr>
            <a:endParaRPr lang="en-US" sz="4400" dirty="0" smtClean="0"/>
          </a:p>
          <a:p>
            <a:pPr eaLnBrk="1" hangingPunct="1">
              <a:defRPr/>
            </a:pPr>
            <a:endParaRPr lang="en-US" dirty="0" smtClean="0"/>
          </a:p>
        </p:txBody>
      </p:sp>
      <p:pic>
        <p:nvPicPr>
          <p:cNvPr id="9220" name="Picture 6"/>
          <p:cNvPicPr>
            <a:picLocks noChangeAspect="1" noChangeArrowheads="1"/>
          </p:cNvPicPr>
          <p:nvPr/>
        </p:nvPicPr>
        <p:blipFill>
          <a:blip r:embed="rId3" cstate="print"/>
          <a:srcRect/>
          <a:stretch>
            <a:fillRect/>
          </a:stretch>
        </p:blipFill>
        <p:spPr bwMode="auto">
          <a:xfrm>
            <a:off x="533400" y="4572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Follow-up Counselling</a:t>
            </a:r>
            <a:endParaRPr lang="en-US" sz="4400" b="1" dirty="0">
              <a:solidFill>
                <a:schemeClr val="tx1"/>
              </a:solidFill>
              <a:effectLst>
                <a:outerShdw blurRad="38100" dist="38100" dir="2700000" algn="tl">
                  <a:srgbClr val="000000">
                    <a:alpha val="43137"/>
                  </a:srgbClr>
                </a:outerShdw>
              </a:effectLst>
            </a:endParaRPr>
          </a:p>
        </p:txBody>
      </p:sp>
      <p:sp>
        <p:nvSpPr>
          <p:cNvPr id="5" name="Horizontal Scroll 4"/>
          <p:cNvSpPr/>
          <p:nvPr/>
        </p:nvSpPr>
        <p:spPr>
          <a:xfrm>
            <a:off x="609600" y="1676400"/>
            <a:ext cx="8077200" cy="4800600"/>
          </a:xfrm>
          <a:prstGeom prst="horizontalScrol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57150">
              <a:buFont typeface="Arial" charset="0"/>
              <a:buNone/>
              <a:defRPr/>
            </a:pPr>
            <a:r>
              <a:rPr lang="en-US" sz="4000" b="1" dirty="0">
                <a:solidFill>
                  <a:schemeClr val="tx1"/>
                </a:solidFill>
              </a:rPr>
              <a:t>Follow-up counselling refers to the counselling offered to the client </a:t>
            </a:r>
            <a:r>
              <a:rPr lang="en-US" sz="4000" b="1" u="sng" dirty="0">
                <a:solidFill>
                  <a:schemeClr val="tx1"/>
                </a:solidFill>
              </a:rPr>
              <a:t>after</a:t>
            </a:r>
            <a:r>
              <a:rPr lang="en-US" sz="4000" b="1" dirty="0">
                <a:solidFill>
                  <a:schemeClr val="tx1"/>
                </a:solidFill>
              </a:rPr>
              <a:t> the post-test counselling session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715962"/>
          </a:xfrm>
        </p:spPr>
        <p:txBody>
          <a:bodyPr rtlCol="0">
            <a:no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Follow-up Counselling Issues</a:t>
            </a:r>
            <a:endParaRPr lang="en-US" sz="4400"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4800" y="1447800"/>
            <a:ext cx="4191000" cy="5181600"/>
          </a:xfrm>
        </p:spPr>
        <p:txBody>
          <a:bodyPr rtlCol="0">
            <a:normAutofit fontScale="25000" lnSpcReduction="20000"/>
          </a:bodyPr>
          <a:lstStyle/>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Pre-ART care</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Registration at the ART Centre </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Treatment adherence</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Prevention of OIs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Treatment of TB, STI, etc.</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Uptake of PPTCT services by pregnant women</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Care of the exposed baby</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Partner testing &amp; counselling</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Nutrition counselling</a:t>
            </a:r>
          </a:p>
          <a:p>
            <a:pPr marL="274320" indent="-274320" eaLnBrk="1" fontAlgn="auto" hangingPunct="1">
              <a:spcBef>
                <a:spcPts val="620"/>
              </a:spcBef>
              <a:spcAft>
                <a:spcPts val="0"/>
              </a:spcAft>
              <a:buFont typeface="Arial" pitchFamily="34" charset="0"/>
              <a:buChar char="•"/>
              <a:defRPr/>
            </a:pPr>
            <a:endParaRPr lang="en-US" sz="3600" dirty="0" smtClean="0"/>
          </a:p>
        </p:txBody>
      </p:sp>
      <p:sp>
        <p:nvSpPr>
          <p:cNvPr id="6148" name="Content Placeholder 3"/>
          <p:cNvSpPr>
            <a:spLocks noGrp="1"/>
          </p:cNvSpPr>
          <p:nvPr>
            <p:ph sz="quarter" idx="2"/>
          </p:nvPr>
        </p:nvSpPr>
        <p:spPr>
          <a:xfrm>
            <a:off x="4724400" y="1447800"/>
            <a:ext cx="3959225" cy="4800600"/>
          </a:xfrm>
        </p:spPr>
        <p:txBody>
          <a:bodyPr>
            <a:normAutofit fontScale="25000" lnSpcReduction="20000"/>
          </a:bodyPr>
          <a:lstStyle/>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Reproductive health issues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Psychological issues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Disclosure-related issues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Stigma &amp; discrimination</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Loss/death of family members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Legal issues</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Behaviour change &amp; risk reduction</a:t>
            </a:r>
          </a:p>
          <a:p>
            <a:pPr marL="398463" indent="-398463" eaLnBrk="1" fontAlgn="auto" hangingPunct="1">
              <a:lnSpc>
                <a:spcPct val="120000"/>
              </a:lnSpc>
              <a:spcBef>
                <a:spcPts val="700"/>
              </a:spcBef>
              <a:spcAft>
                <a:spcPts val="0"/>
              </a:spcAft>
              <a:buFont typeface="Wingdings" pitchFamily="2" charset="2"/>
              <a:buChar char="q"/>
              <a:defRPr/>
            </a:pPr>
            <a:r>
              <a:rPr lang="en-US" sz="9600" dirty="0" smtClean="0">
                <a:latin typeface="Book Antiqua" pitchFamily="18" charset="0"/>
              </a:rPr>
              <a:t>Home-based care</a:t>
            </a:r>
          </a:p>
          <a:p>
            <a:pPr marL="274320" indent="-274320" eaLnBrk="1" fontAlgn="auto" hangingPunct="1">
              <a:spcBef>
                <a:spcPts val="700"/>
              </a:spcBef>
              <a:spcAft>
                <a:spcPts val="0"/>
              </a:spcAft>
              <a:buFont typeface="Wingdings 2"/>
              <a:buNone/>
              <a:defRPr/>
            </a:pPr>
            <a:endParaRPr lang="en-US" sz="9600" dirty="0" smtClean="0">
              <a:latin typeface="Book Antiqua" pitchFamily="18" charset="0"/>
            </a:endParaRPr>
          </a:p>
          <a:p>
            <a:pPr marL="274320" indent="-274320" eaLnBrk="1" fontAlgn="auto" hangingPunct="1">
              <a:spcBef>
                <a:spcPts val="700"/>
              </a:spcBef>
              <a:spcAft>
                <a:spcPts val="0"/>
              </a:spcAft>
              <a:buFont typeface="Wingdings 2"/>
              <a:buNone/>
              <a:defRPr/>
            </a:pPr>
            <a:endParaRPr lang="en-US" sz="9600" dirty="0" smtClean="0">
              <a:latin typeface="Book Antiqua" pitchFamily="18" charset="0"/>
            </a:endParaRPr>
          </a:p>
        </p:txBody>
      </p:sp>
      <p:pic>
        <p:nvPicPr>
          <p:cNvPr id="11269" name="Picture 4" descr="NACO logo"/>
          <p:cNvPicPr>
            <a:picLocks noChangeAspect="1" noChangeArrowheads="1"/>
          </p:cNvPicPr>
          <p:nvPr/>
        </p:nvPicPr>
        <p:blipFill>
          <a:blip r:embed="rId3" cstate="print"/>
          <a:srcRect/>
          <a:stretch>
            <a:fillRect/>
          </a:stretch>
        </p:blipFill>
        <p:spPr bwMode="auto">
          <a:xfrm>
            <a:off x="8229600" y="6357938"/>
            <a:ext cx="715963" cy="50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Planning for Follow-up Visits</a:t>
            </a:r>
            <a:endParaRPr lang="en-US" sz="4400"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457200" y="1447800"/>
            <a:ext cx="8229600" cy="4572000"/>
          </a:xfrm>
        </p:spPr>
        <p:txBody>
          <a:bodyPr rtlCol="0">
            <a:normAutofit fontScale="25000" lnSpcReduction="20000"/>
          </a:bodyPr>
          <a:lstStyle/>
          <a:p>
            <a:pPr marL="461963" indent="-398463" eaLnBrk="1" fontAlgn="auto" hangingPunct="1">
              <a:lnSpc>
                <a:spcPct val="170000"/>
              </a:lnSpc>
              <a:spcBef>
                <a:spcPts val="580"/>
              </a:spcBef>
              <a:spcAft>
                <a:spcPts val="0"/>
              </a:spcAft>
              <a:buFont typeface="Wingdings" pitchFamily="2" charset="2"/>
              <a:buChar char="Ø"/>
              <a:defRPr/>
            </a:pPr>
            <a:endParaRPr lang="en-US" sz="9600" dirty="0" smtClean="0">
              <a:latin typeface="Book Antiqua" pitchFamily="18" charset="0"/>
            </a:endParaRPr>
          </a:p>
          <a:p>
            <a:pPr marL="461963" indent="-398463" eaLnBrk="1" fontAlgn="auto" hangingPunct="1">
              <a:lnSpc>
                <a:spcPct val="170000"/>
              </a:lnSpc>
              <a:spcBef>
                <a:spcPts val="580"/>
              </a:spcBef>
              <a:spcAft>
                <a:spcPts val="0"/>
              </a:spcAft>
              <a:buFont typeface="Wingdings" pitchFamily="2" charset="2"/>
              <a:buChar char="Ø"/>
              <a:defRPr/>
            </a:pPr>
            <a:r>
              <a:rPr lang="en-US" sz="9600" dirty="0" smtClean="0">
                <a:latin typeface="Book Antiqua" pitchFamily="18" charset="0"/>
              </a:rPr>
              <a:t>Offer follow-up services during post-test counselling</a:t>
            </a:r>
          </a:p>
          <a:p>
            <a:pPr marL="461963" indent="-398463" eaLnBrk="1" fontAlgn="auto" hangingPunct="1">
              <a:lnSpc>
                <a:spcPct val="170000"/>
              </a:lnSpc>
              <a:spcBef>
                <a:spcPts val="580"/>
              </a:spcBef>
              <a:spcAft>
                <a:spcPts val="0"/>
              </a:spcAft>
              <a:buFont typeface="Wingdings" pitchFamily="2" charset="2"/>
              <a:buChar char="Ø"/>
              <a:defRPr/>
            </a:pPr>
            <a:endParaRPr lang="en-US" sz="9600" dirty="0" smtClean="0">
              <a:latin typeface="Book Antiqua" pitchFamily="18" charset="0"/>
            </a:endParaRPr>
          </a:p>
          <a:p>
            <a:pPr marL="461963" indent="-398463" eaLnBrk="1" fontAlgn="auto" hangingPunct="1">
              <a:lnSpc>
                <a:spcPct val="170000"/>
              </a:lnSpc>
              <a:spcBef>
                <a:spcPts val="580"/>
              </a:spcBef>
              <a:spcAft>
                <a:spcPts val="0"/>
              </a:spcAft>
              <a:buFont typeface="Wingdings" pitchFamily="2" charset="2"/>
              <a:buChar char="Ø"/>
              <a:defRPr/>
            </a:pPr>
            <a:endParaRPr lang="en-US" sz="9600" dirty="0" smtClean="0">
              <a:latin typeface="Book Antiqua" pitchFamily="18" charset="0"/>
            </a:endParaRPr>
          </a:p>
          <a:p>
            <a:pPr marL="461963" indent="-398463" eaLnBrk="1" fontAlgn="auto" hangingPunct="1">
              <a:lnSpc>
                <a:spcPct val="170000"/>
              </a:lnSpc>
              <a:spcBef>
                <a:spcPts val="580"/>
              </a:spcBef>
              <a:spcAft>
                <a:spcPts val="0"/>
              </a:spcAft>
              <a:buFont typeface="Wingdings" pitchFamily="2" charset="2"/>
              <a:buChar char="Ø"/>
              <a:defRPr/>
            </a:pPr>
            <a:r>
              <a:rPr lang="en-US" sz="9600" dirty="0" smtClean="0">
                <a:latin typeface="Book Antiqua" pitchFamily="18" charset="0"/>
              </a:rPr>
              <a:t>Carefully judge how much information to provide</a:t>
            </a:r>
          </a:p>
          <a:p>
            <a:pPr marL="461963" indent="-398463" eaLnBrk="1" fontAlgn="auto" hangingPunct="1">
              <a:lnSpc>
                <a:spcPct val="170000"/>
              </a:lnSpc>
              <a:spcBef>
                <a:spcPts val="580"/>
              </a:spcBef>
              <a:spcAft>
                <a:spcPts val="0"/>
              </a:spcAft>
              <a:buFont typeface="Wingdings" pitchFamily="2" charset="2"/>
              <a:buChar char="Ø"/>
              <a:defRPr/>
            </a:pPr>
            <a:r>
              <a:rPr lang="en-US" sz="9600" dirty="0" smtClean="0">
                <a:latin typeface="Book Antiqua" pitchFamily="18" charset="0"/>
              </a:rPr>
              <a:t>Get the client’s contact details &amp; consent to be contacted</a:t>
            </a:r>
          </a:p>
          <a:p>
            <a:pPr marL="461963" indent="-398463" eaLnBrk="1" fontAlgn="auto" hangingPunct="1">
              <a:lnSpc>
                <a:spcPct val="170000"/>
              </a:lnSpc>
              <a:spcBef>
                <a:spcPts val="580"/>
              </a:spcBef>
              <a:spcAft>
                <a:spcPts val="0"/>
              </a:spcAft>
              <a:buFont typeface="Wingdings" pitchFamily="2" charset="2"/>
              <a:buChar char="Ø"/>
              <a:defRPr/>
            </a:pPr>
            <a:r>
              <a:rPr lang="en-US" sz="9600" dirty="0" smtClean="0">
                <a:latin typeface="Book Antiqua" pitchFamily="18" charset="0"/>
              </a:rPr>
              <a:t>Plan the follow-up dates: Pregnant women, FSWs, etc.</a:t>
            </a:r>
          </a:p>
          <a:p>
            <a:pPr marL="274320" indent="-274320" eaLnBrk="1" fontAlgn="auto" hangingPunct="1">
              <a:spcBef>
                <a:spcPts val="580"/>
              </a:spcBef>
              <a:spcAft>
                <a:spcPts val="0"/>
              </a:spcAft>
              <a:buFont typeface="Arial" pitchFamily="34" charset="0"/>
              <a:buChar char="•"/>
              <a:defRPr/>
            </a:pPr>
            <a:endParaRPr lang="en-US" sz="3600" dirty="0" smtClean="0"/>
          </a:p>
        </p:txBody>
      </p:sp>
      <p:sp>
        <p:nvSpPr>
          <p:cNvPr id="4" name="Horizontal Scroll 3"/>
          <p:cNvSpPr/>
          <p:nvPr/>
        </p:nvSpPr>
        <p:spPr>
          <a:xfrm>
            <a:off x="1447800" y="2743200"/>
            <a:ext cx="6248400" cy="1219200"/>
          </a:xfrm>
          <a:prstGeom prst="horizontalScrol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57150" algn="ctr">
              <a:buFont typeface="Arial" charset="0"/>
              <a:buNone/>
              <a:defRPr/>
            </a:pPr>
            <a:r>
              <a:rPr lang="en-US" sz="2400" b="1" dirty="0">
                <a:solidFill>
                  <a:schemeClr val="tx1"/>
                </a:solidFill>
                <a:latin typeface="Book Antiqua" pitchFamily="18" charset="0"/>
              </a:rPr>
              <a:t>“Leave the door open”</a:t>
            </a:r>
            <a:endParaRPr lang="en-US" sz="2400" b="1"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rtlCol="0">
            <a:normAutofit/>
          </a:bodyPr>
          <a:lstStyle/>
          <a:p>
            <a:pPr eaLnBrk="1" fontAlgn="auto" hangingPunct="1">
              <a:spcAft>
                <a:spcPts val="0"/>
              </a:spcAft>
              <a:defRPr/>
            </a:pPr>
            <a:r>
              <a:rPr lang="en-US" sz="4400" b="1" dirty="0" smtClean="0">
                <a:solidFill>
                  <a:schemeClr val="tx1"/>
                </a:solidFill>
                <a:effectLst>
                  <a:outerShdw blurRad="38100" dist="38100" dir="2700000" algn="tl">
                    <a:srgbClr val="000000">
                      <a:alpha val="43137"/>
                    </a:srgbClr>
                  </a:outerShdw>
                </a:effectLst>
              </a:rPr>
              <a:t>Handling Follow-up Visits</a:t>
            </a:r>
            <a:endParaRPr lang="en-US" sz="4400" b="1" dirty="0">
              <a:solidFill>
                <a:schemeClr val="tx1"/>
              </a:solidFill>
              <a:effectLst>
                <a:outerShdw blurRad="38100" dist="38100" dir="2700000" algn="tl">
                  <a:srgbClr val="000000">
                    <a:alpha val="43137"/>
                  </a:srgbClr>
                </a:outerShdw>
              </a:effectLst>
            </a:endParaRPr>
          </a:p>
        </p:txBody>
      </p:sp>
      <p:sp>
        <p:nvSpPr>
          <p:cNvPr id="13315" name="Content Placeholder 2"/>
          <p:cNvSpPr>
            <a:spLocks noGrp="1"/>
          </p:cNvSpPr>
          <p:nvPr>
            <p:ph sz="quarter" idx="1"/>
          </p:nvPr>
        </p:nvSpPr>
        <p:spPr>
          <a:xfrm>
            <a:off x="457200" y="1447800"/>
            <a:ext cx="8229600" cy="4572000"/>
          </a:xfrm>
        </p:spPr>
        <p:txBody>
          <a:bodyPr/>
          <a:lstStyle/>
          <a:p>
            <a:pPr marL="461963" indent="-461963" eaLnBrk="1" hangingPunct="1">
              <a:lnSpc>
                <a:spcPct val="170000"/>
              </a:lnSpc>
              <a:buFont typeface="Wingdings" pitchFamily="2" charset="2"/>
              <a:buChar char="Ø"/>
            </a:pPr>
            <a:r>
              <a:rPr lang="en-US" sz="2800" smtClean="0">
                <a:latin typeface="Book Antiqua" pitchFamily="18" charset="0"/>
              </a:rPr>
              <a:t>Assess the impact of HIV status on different aspects of the client’s life</a:t>
            </a:r>
          </a:p>
          <a:p>
            <a:pPr marL="461963" indent="-461963" eaLnBrk="1" hangingPunct="1">
              <a:lnSpc>
                <a:spcPct val="170000"/>
              </a:lnSpc>
              <a:buFont typeface="Wingdings" pitchFamily="2" charset="2"/>
              <a:buChar char="Ø"/>
            </a:pPr>
            <a:r>
              <a:rPr lang="en-US" sz="2800" smtClean="0">
                <a:latin typeface="Book Antiqua" pitchFamily="18" charset="0"/>
              </a:rPr>
              <a:t>Praise the client for the positive steps taken </a:t>
            </a:r>
          </a:p>
          <a:p>
            <a:pPr marL="461963" indent="-461963" eaLnBrk="1" hangingPunct="1">
              <a:lnSpc>
                <a:spcPct val="170000"/>
              </a:lnSpc>
              <a:buFont typeface="Wingdings" pitchFamily="2" charset="2"/>
              <a:buChar char="Ø"/>
            </a:pPr>
            <a:r>
              <a:rPr lang="en-US" sz="2800" smtClean="0">
                <a:latin typeface="Book Antiqua" pitchFamily="18" charset="0"/>
              </a:rPr>
              <a:t>Extend acceptance and unconditional warmth </a:t>
            </a:r>
          </a:p>
          <a:p>
            <a:pPr marL="461963" indent="-461963" eaLnBrk="1" hangingPunct="1">
              <a:lnSpc>
                <a:spcPct val="170000"/>
              </a:lnSpc>
              <a:buFont typeface="Wingdings" pitchFamily="2" charset="2"/>
              <a:buChar char="Ø"/>
            </a:pPr>
            <a:r>
              <a:rPr lang="en-US" sz="2800" smtClean="0">
                <a:latin typeface="Book Antiqua" pitchFamily="18" charset="0"/>
              </a:rPr>
              <a:t>Address the client by name </a:t>
            </a:r>
          </a:p>
          <a:p>
            <a:pPr marL="461963" indent="-461963" eaLnBrk="1" hangingPunct="1">
              <a:lnSpc>
                <a:spcPct val="170000"/>
              </a:lnSpc>
              <a:buFont typeface="Wingdings" pitchFamily="2" charset="2"/>
              <a:buChar char="Ø"/>
            </a:pPr>
            <a:endParaRPr lang="en-US" sz="2800" smtClean="0">
              <a:latin typeface="Book Antiqua"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3886</TotalTime>
  <Words>820</Words>
  <Application>Microsoft Office PowerPoint</Application>
  <PresentationFormat>On-screen Show (4:3)</PresentationFormat>
  <Paragraphs>90</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Equity</vt:lpstr>
      <vt:lpstr>Follow-Up Counselling </vt:lpstr>
      <vt:lpstr>Objectives</vt:lpstr>
      <vt:lpstr>  Group Exercise</vt:lpstr>
      <vt:lpstr>Follow-up Counselling</vt:lpstr>
      <vt:lpstr>Follow-up Counselling Issues</vt:lpstr>
      <vt:lpstr>Planning for Follow-up Visits</vt:lpstr>
      <vt:lpstr>Handling Follow-up Visits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431</cp:revision>
  <dcterms:created xsi:type="dcterms:W3CDTF">2006-08-16T00:00:00Z</dcterms:created>
  <dcterms:modified xsi:type="dcterms:W3CDTF">2011-09-07T14:50:32Z</dcterms:modified>
</cp:coreProperties>
</file>