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6" r:id="rId1"/>
  </p:sldMasterIdLst>
  <p:notesMasterIdLst>
    <p:notesMasterId r:id="rId8"/>
  </p:notesMasterIdLst>
  <p:sldIdLst>
    <p:sldId id="256" r:id="rId2"/>
    <p:sldId id="348" r:id="rId3"/>
    <p:sldId id="349" r:id="rId4"/>
    <p:sldId id="385" r:id="rId5"/>
    <p:sldId id="386" r:id="rId6"/>
    <p:sldId id="387" r:id="rId7"/>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modifyVerifier cryptProviderType="rsaFull" cryptAlgorithmClass="hash" cryptAlgorithmType="typeAny" cryptAlgorithmSid="4" spinCount="100000" saltData="lqEZ9MMGYbfByOY1OFagrw==" hashData="kyPwRH0y/0Iw6WtkESDxEZBmrP8="/>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a:srgbClr val="E727CC"/>
    <a:srgbClr val="77EDF3"/>
    <a:srgbClr val="EF4639"/>
    <a:srgbClr val="FD7471"/>
    <a:srgbClr val="FC9072"/>
    <a:srgbClr val="F01E50"/>
    <a:srgbClr val="F2D31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37743" autoAdjust="0"/>
  </p:normalViewPr>
  <p:slideViewPr>
    <p:cSldViewPr>
      <p:cViewPr>
        <p:scale>
          <a:sx n="60" d="100"/>
          <a:sy n="60" d="100"/>
        </p:scale>
        <p:origin x="-1644" y="198"/>
      </p:cViewPr>
      <p:guideLst>
        <p:guide orient="horz" pos="2160"/>
        <p:guide pos="2880"/>
      </p:guideLst>
    </p:cSldViewPr>
  </p:slideViewPr>
  <p:notesTextViewPr>
    <p:cViewPr>
      <p:scale>
        <a:sx n="100" d="100"/>
        <a:sy n="100" d="100"/>
      </p:scale>
      <p:origin x="0" y="0"/>
    </p:cViewPr>
  </p:notesTextViewPr>
  <p:sorterViewPr>
    <p:cViewPr>
      <p:scale>
        <a:sx n="80" d="100"/>
        <a:sy n="80" d="100"/>
      </p:scale>
      <p:origin x="0" y="252"/>
    </p:cViewPr>
  </p:sorterViewPr>
  <p:notesViewPr>
    <p:cSldViewPr>
      <p:cViewPr>
        <p:scale>
          <a:sx n="130" d="100"/>
          <a:sy n="130" d="100"/>
        </p:scale>
        <p:origin x="-126" y="3810"/>
      </p:cViewPr>
      <p:guideLst>
        <p:guide orient="horz" pos="3110"/>
        <p:guide pos="214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BA652E-9C50-4A35-A6AC-A8F5004ECA79}" type="doc">
      <dgm:prSet loTypeId="urn:microsoft.com/office/officeart/2005/8/layout/radial5" loCatId="cycle" qsTypeId="urn:microsoft.com/office/officeart/2005/8/quickstyle/simple1" qsCatId="simple" csTypeId="urn:microsoft.com/office/officeart/2005/8/colors/accent1_1" csCatId="accent1" phldr="1"/>
      <dgm:spPr/>
      <dgm:t>
        <a:bodyPr/>
        <a:lstStyle/>
        <a:p>
          <a:endParaRPr lang="en-US"/>
        </a:p>
      </dgm:t>
    </dgm:pt>
    <dgm:pt modelId="{DDF12E02-7721-46BE-A84C-DFA1B28179F5}">
      <dgm:prSet phldrT="[Text]" custT="1"/>
      <dgm:spPr/>
      <dgm:t>
        <a:bodyPr/>
        <a:lstStyle/>
        <a:p>
          <a:r>
            <a:rPr lang="en-US" sz="1800" b="1" dirty="0" smtClean="0"/>
            <a:t>Assistance</a:t>
          </a:r>
        </a:p>
        <a:p>
          <a:r>
            <a:rPr lang="en-US" sz="1800" b="1" dirty="0" smtClean="0"/>
            <a:t>Schemes</a:t>
          </a:r>
          <a:endParaRPr lang="en-US" sz="1800" b="1" dirty="0"/>
        </a:p>
      </dgm:t>
    </dgm:pt>
    <dgm:pt modelId="{A9BBDAC9-6B90-4BA0-85EA-0EF5B6CCFAA9}" type="parTrans" cxnId="{37E04BDD-D86C-466F-9BB9-A638835A5A82}">
      <dgm:prSet/>
      <dgm:spPr/>
      <dgm:t>
        <a:bodyPr/>
        <a:lstStyle/>
        <a:p>
          <a:endParaRPr lang="en-US" sz="2400"/>
        </a:p>
      </dgm:t>
    </dgm:pt>
    <dgm:pt modelId="{B2B51396-0AF1-4F39-8836-471FA29A4178}" type="sibTrans" cxnId="{37E04BDD-D86C-466F-9BB9-A638835A5A82}">
      <dgm:prSet/>
      <dgm:spPr/>
      <dgm:t>
        <a:bodyPr/>
        <a:lstStyle/>
        <a:p>
          <a:endParaRPr lang="en-US" sz="2400"/>
        </a:p>
      </dgm:t>
    </dgm:pt>
    <dgm:pt modelId="{0C0425E5-FFE4-4353-B0FA-F97FDF2B42CE}">
      <dgm:prSet phldrT="[Text]" custT="1"/>
      <dgm:spPr/>
      <dgm:t>
        <a:bodyPr/>
        <a:lstStyle/>
        <a:p>
          <a:r>
            <a:rPr lang="en-US" sz="1800" b="1" dirty="0" smtClean="0"/>
            <a:t>Social Security Schemes</a:t>
          </a:r>
          <a:endParaRPr lang="en-US" sz="1800" b="1" dirty="0"/>
        </a:p>
      </dgm:t>
    </dgm:pt>
    <dgm:pt modelId="{EF950328-048E-46F1-B951-9B9190D91E79}" type="parTrans" cxnId="{8D30CC9A-1CDA-461A-8131-0BB890567F3C}">
      <dgm:prSet custT="1"/>
      <dgm:spPr/>
      <dgm:t>
        <a:bodyPr/>
        <a:lstStyle/>
        <a:p>
          <a:endParaRPr lang="en-US" sz="1600"/>
        </a:p>
      </dgm:t>
    </dgm:pt>
    <dgm:pt modelId="{422F200A-C824-4316-B5ED-F4F1A87CEAFA}" type="sibTrans" cxnId="{8D30CC9A-1CDA-461A-8131-0BB890567F3C}">
      <dgm:prSet/>
      <dgm:spPr/>
      <dgm:t>
        <a:bodyPr/>
        <a:lstStyle/>
        <a:p>
          <a:endParaRPr lang="en-US" sz="2400"/>
        </a:p>
      </dgm:t>
    </dgm:pt>
    <dgm:pt modelId="{E8E377CC-A4E6-49D9-B9EE-DCEAE18B1EDA}">
      <dgm:prSet phldrT="[Text]" custT="1"/>
      <dgm:spPr/>
      <dgm:t>
        <a:bodyPr/>
        <a:lstStyle/>
        <a:p>
          <a:r>
            <a:rPr lang="en-US" sz="1800" b="1" dirty="0" smtClean="0"/>
            <a:t>Free Transport to PLHIVs</a:t>
          </a:r>
          <a:endParaRPr lang="en-US" sz="1800" b="1" dirty="0"/>
        </a:p>
      </dgm:t>
    </dgm:pt>
    <dgm:pt modelId="{F71CE594-4551-4BE5-9C39-FE3A671349DB}" type="parTrans" cxnId="{936E0A62-A49C-4E52-B766-1BB93D0F73D5}">
      <dgm:prSet custT="1"/>
      <dgm:spPr/>
      <dgm:t>
        <a:bodyPr/>
        <a:lstStyle/>
        <a:p>
          <a:endParaRPr lang="en-US" sz="1600"/>
        </a:p>
      </dgm:t>
    </dgm:pt>
    <dgm:pt modelId="{C2BD9DF2-7CA7-48A5-892E-ED19FE628C9E}" type="sibTrans" cxnId="{936E0A62-A49C-4E52-B766-1BB93D0F73D5}">
      <dgm:prSet/>
      <dgm:spPr/>
      <dgm:t>
        <a:bodyPr/>
        <a:lstStyle/>
        <a:p>
          <a:endParaRPr lang="en-US" sz="2400"/>
        </a:p>
      </dgm:t>
    </dgm:pt>
    <dgm:pt modelId="{82C907AE-8E94-46DE-B021-A64112B25B94}">
      <dgm:prSet phldrT="[Text]" custT="1"/>
      <dgm:spPr/>
      <dgm:t>
        <a:bodyPr/>
        <a:lstStyle/>
        <a:p>
          <a:r>
            <a:rPr lang="en-US" sz="1800" b="1" dirty="0" smtClean="0"/>
            <a:t>BPL Status</a:t>
          </a:r>
          <a:endParaRPr lang="en-US" sz="1800" b="1" dirty="0"/>
        </a:p>
      </dgm:t>
    </dgm:pt>
    <dgm:pt modelId="{32635DD4-99A9-4F9F-954B-6A6991E7FFE4}" type="parTrans" cxnId="{296E3B26-6FFF-4EF6-9E2F-89A04FC5946E}">
      <dgm:prSet custT="1"/>
      <dgm:spPr/>
      <dgm:t>
        <a:bodyPr/>
        <a:lstStyle/>
        <a:p>
          <a:endParaRPr lang="en-US" sz="1600"/>
        </a:p>
      </dgm:t>
    </dgm:pt>
    <dgm:pt modelId="{D8016F06-B39E-4B44-860D-C529F47768A4}" type="sibTrans" cxnId="{296E3B26-6FFF-4EF6-9E2F-89A04FC5946E}">
      <dgm:prSet/>
      <dgm:spPr/>
      <dgm:t>
        <a:bodyPr/>
        <a:lstStyle/>
        <a:p>
          <a:endParaRPr lang="en-US" sz="2400"/>
        </a:p>
      </dgm:t>
    </dgm:pt>
    <dgm:pt modelId="{868A08B5-DCC9-457B-ACB6-024F5CF63FD9}">
      <dgm:prSet phldrT="[Text]" custT="1"/>
      <dgm:spPr/>
      <dgm:t>
        <a:bodyPr/>
        <a:lstStyle/>
        <a:p>
          <a:r>
            <a:rPr lang="en-US" sz="1800" b="1" dirty="0" smtClean="0"/>
            <a:t>Nutritional Support</a:t>
          </a:r>
          <a:endParaRPr lang="en-US" sz="1800" b="1" dirty="0"/>
        </a:p>
      </dgm:t>
    </dgm:pt>
    <dgm:pt modelId="{A1F95D27-7681-493F-AA29-CADF3A0AF9AE}" type="parTrans" cxnId="{70F31649-E87D-46C4-BFAC-BB98431FE0B7}">
      <dgm:prSet custT="1"/>
      <dgm:spPr/>
      <dgm:t>
        <a:bodyPr/>
        <a:lstStyle/>
        <a:p>
          <a:endParaRPr lang="en-US" sz="1600"/>
        </a:p>
      </dgm:t>
    </dgm:pt>
    <dgm:pt modelId="{D6300704-7C35-4093-8792-AB156D47D0B0}" type="sibTrans" cxnId="{70F31649-E87D-46C4-BFAC-BB98431FE0B7}">
      <dgm:prSet/>
      <dgm:spPr/>
      <dgm:t>
        <a:bodyPr/>
        <a:lstStyle/>
        <a:p>
          <a:endParaRPr lang="en-US" sz="2400"/>
        </a:p>
      </dgm:t>
    </dgm:pt>
    <dgm:pt modelId="{90E51B04-F023-44FF-B0FD-CD8BC9F6485D}">
      <dgm:prSet phldrT="[Text]" custT="1"/>
      <dgm:spPr/>
      <dgm:t>
        <a:bodyPr/>
        <a:lstStyle/>
        <a:p>
          <a:r>
            <a:rPr lang="en-US" sz="1800" b="1" dirty="0" smtClean="0"/>
            <a:t>Safe and enabling environment</a:t>
          </a:r>
          <a:endParaRPr lang="en-US" sz="1800" b="1" dirty="0"/>
        </a:p>
      </dgm:t>
    </dgm:pt>
    <dgm:pt modelId="{F271F397-EE74-404D-B682-BDF6D5DC9D11}" type="parTrans" cxnId="{94374245-0CDF-49E8-A131-DC415E3287CC}">
      <dgm:prSet custT="1"/>
      <dgm:spPr/>
      <dgm:t>
        <a:bodyPr/>
        <a:lstStyle/>
        <a:p>
          <a:endParaRPr lang="en-US" sz="1600"/>
        </a:p>
      </dgm:t>
    </dgm:pt>
    <dgm:pt modelId="{4962C132-451E-41FF-81AE-D6E102B1DBBB}" type="sibTrans" cxnId="{94374245-0CDF-49E8-A131-DC415E3287CC}">
      <dgm:prSet/>
      <dgm:spPr/>
      <dgm:t>
        <a:bodyPr/>
        <a:lstStyle/>
        <a:p>
          <a:endParaRPr lang="en-US" sz="2400"/>
        </a:p>
      </dgm:t>
    </dgm:pt>
    <dgm:pt modelId="{47CF92B4-F71B-49F5-8D60-613B71F0AFCD}" type="pres">
      <dgm:prSet presAssocID="{9EBA652E-9C50-4A35-A6AC-A8F5004ECA79}" presName="Name0" presStyleCnt="0">
        <dgm:presLayoutVars>
          <dgm:chMax val="1"/>
          <dgm:dir/>
          <dgm:animLvl val="ctr"/>
          <dgm:resizeHandles val="exact"/>
        </dgm:presLayoutVars>
      </dgm:prSet>
      <dgm:spPr/>
      <dgm:t>
        <a:bodyPr/>
        <a:lstStyle/>
        <a:p>
          <a:endParaRPr lang="en-US"/>
        </a:p>
      </dgm:t>
    </dgm:pt>
    <dgm:pt modelId="{F949E693-A9E7-4424-B2FA-B969D79E054F}" type="pres">
      <dgm:prSet presAssocID="{DDF12E02-7721-46BE-A84C-DFA1B28179F5}" presName="centerShape" presStyleLbl="node0" presStyleIdx="0" presStyleCnt="1" custScaleX="125817" custScaleY="113435"/>
      <dgm:spPr/>
      <dgm:t>
        <a:bodyPr/>
        <a:lstStyle/>
        <a:p>
          <a:endParaRPr lang="en-US"/>
        </a:p>
      </dgm:t>
    </dgm:pt>
    <dgm:pt modelId="{68E2447A-F7BB-440B-A694-34D300605E96}" type="pres">
      <dgm:prSet presAssocID="{EF950328-048E-46F1-B951-9B9190D91E79}" presName="parTrans" presStyleLbl="sibTrans2D1" presStyleIdx="0" presStyleCnt="5"/>
      <dgm:spPr/>
      <dgm:t>
        <a:bodyPr/>
        <a:lstStyle/>
        <a:p>
          <a:endParaRPr lang="en-US"/>
        </a:p>
      </dgm:t>
    </dgm:pt>
    <dgm:pt modelId="{DEB96B43-957D-4D9F-99E5-269B95D14A1D}" type="pres">
      <dgm:prSet presAssocID="{EF950328-048E-46F1-B951-9B9190D91E79}" presName="connectorText" presStyleLbl="sibTrans2D1" presStyleIdx="0" presStyleCnt="5"/>
      <dgm:spPr/>
      <dgm:t>
        <a:bodyPr/>
        <a:lstStyle/>
        <a:p>
          <a:endParaRPr lang="en-US"/>
        </a:p>
      </dgm:t>
    </dgm:pt>
    <dgm:pt modelId="{45A0DF28-208A-454E-A4C8-2E67476E1D6D}" type="pres">
      <dgm:prSet presAssocID="{0C0425E5-FFE4-4353-B0FA-F97FDF2B42CE}" presName="node" presStyleLbl="node1" presStyleIdx="0" presStyleCnt="5" custScaleX="143843" custScaleY="133218">
        <dgm:presLayoutVars>
          <dgm:bulletEnabled val="1"/>
        </dgm:presLayoutVars>
      </dgm:prSet>
      <dgm:spPr/>
      <dgm:t>
        <a:bodyPr/>
        <a:lstStyle/>
        <a:p>
          <a:endParaRPr lang="en-US"/>
        </a:p>
      </dgm:t>
    </dgm:pt>
    <dgm:pt modelId="{5D6C8AD6-0053-48EB-AB7B-97383ED68A1D}" type="pres">
      <dgm:prSet presAssocID="{F71CE594-4551-4BE5-9C39-FE3A671349DB}" presName="parTrans" presStyleLbl="sibTrans2D1" presStyleIdx="1" presStyleCnt="5"/>
      <dgm:spPr/>
      <dgm:t>
        <a:bodyPr/>
        <a:lstStyle/>
        <a:p>
          <a:endParaRPr lang="en-US"/>
        </a:p>
      </dgm:t>
    </dgm:pt>
    <dgm:pt modelId="{64E8C38F-4BE6-4F13-8C86-FDA3CC851CC1}" type="pres">
      <dgm:prSet presAssocID="{F71CE594-4551-4BE5-9C39-FE3A671349DB}" presName="connectorText" presStyleLbl="sibTrans2D1" presStyleIdx="1" presStyleCnt="5"/>
      <dgm:spPr/>
      <dgm:t>
        <a:bodyPr/>
        <a:lstStyle/>
        <a:p>
          <a:endParaRPr lang="en-US"/>
        </a:p>
      </dgm:t>
    </dgm:pt>
    <dgm:pt modelId="{141072E4-A0AF-4207-BA07-42170FEB2C2C}" type="pres">
      <dgm:prSet presAssocID="{E8E377CC-A4E6-49D9-B9EE-DCEAE18B1EDA}" presName="node" presStyleLbl="node1" presStyleIdx="1" presStyleCnt="5" custScaleX="147889" custScaleY="144323">
        <dgm:presLayoutVars>
          <dgm:bulletEnabled val="1"/>
        </dgm:presLayoutVars>
      </dgm:prSet>
      <dgm:spPr/>
      <dgm:t>
        <a:bodyPr/>
        <a:lstStyle/>
        <a:p>
          <a:endParaRPr lang="en-US"/>
        </a:p>
      </dgm:t>
    </dgm:pt>
    <dgm:pt modelId="{B512A632-D9C8-4929-8BCB-1DAAEB13484A}" type="pres">
      <dgm:prSet presAssocID="{32635DD4-99A9-4F9F-954B-6A6991E7FFE4}" presName="parTrans" presStyleLbl="sibTrans2D1" presStyleIdx="2" presStyleCnt="5"/>
      <dgm:spPr/>
      <dgm:t>
        <a:bodyPr/>
        <a:lstStyle/>
        <a:p>
          <a:endParaRPr lang="en-US"/>
        </a:p>
      </dgm:t>
    </dgm:pt>
    <dgm:pt modelId="{15973111-CBA4-491B-B602-59319A3D18F7}" type="pres">
      <dgm:prSet presAssocID="{32635DD4-99A9-4F9F-954B-6A6991E7FFE4}" presName="connectorText" presStyleLbl="sibTrans2D1" presStyleIdx="2" presStyleCnt="5"/>
      <dgm:spPr/>
      <dgm:t>
        <a:bodyPr/>
        <a:lstStyle/>
        <a:p>
          <a:endParaRPr lang="en-US"/>
        </a:p>
      </dgm:t>
    </dgm:pt>
    <dgm:pt modelId="{CEC42DA6-3E32-4913-9599-7B1A8BEF7E58}" type="pres">
      <dgm:prSet presAssocID="{82C907AE-8E94-46DE-B021-A64112B25B94}" presName="node" presStyleLbl="node1" presStyleIdx="2" presStyleCnt="5" custScaleX="146099" custScaleY="142664">
        <dgm:presLayoutVars>
          <dgm:bulletEnabled val="1"/>
        </dgm:presLayoutVars>
      </dgm:prSet>
      <dgm:spPr/>
      <dgm:t>
        <a:bodyPr/>
        <a:lstStyle/>
        <a:p>
          <a:endParaRPr lang="en-US"/>
        </a:p>
      </dgm:t>
    </dgm:pt>
    <dgm:pt modelId="{0D005932-1518-4F4F-BFA6-92A648D06A4D}" type="pres">
      <dgm:prSet presAssocID="{A1F95D27-7681-493F-AA29-CADF3A0AF9AE}" presName="parTrans" presStyleLbl="sibTrans2D1" presStyleIdx="3" presStyleCnt="5"/>
      <dgm:spPr/>
      <dgm:t>
        <a:bodyPr/>
        <a:lstStyle/>
        <a:p>
          <a:endParaRPr lang="en-US"/>
        </a:p>
      </dgm:t>
    </dgm:pt>
    <dgm:pt modelId="{3EC04A77-11ED-4DCF-96BC-3EF71E0D6AE1}" type="pres">
      <dgm:prSet presAssocID="{A1F95D27-7681-493F-AA29-CADF3A0AF9AE}" presName="connectorText" presStyleLbl="sibTrans2D1" presStyleIdx="3" presStyleCnt="5"/>
      <dgm:spPr/>
      <dgm:t>
        <a:bodyPr/>
        <a:lstStyle/>
        <a:p>
          <a:endParaRPr lang="en-US"/>
        </a:p>
      </dgm:t>
    </dgm:pt>
    <dgm:pt modelId="{90DF0573-0DE1-4C98-B3BA-D39C02791706}" type="pres">
      <dgm:prSet presAssocID="{868A08B5-DCC9-457B-ACB6-024F5CF63FD9}" presName="node" presStyleLbl="node1" presStyleIdx="3" presStyleCnt="5" custScaleX="155865" custScaleY="140832">
        <dgm:presLayoutVars>
          <dgm:bulletEnabled val="1"/>
        </dgm:presLayoutVars>
      </dgm:prSet>
      <dgm:spPr/>
      <dgm:t>
        <a:bodyPr/>
        <a:lstStyle/>
        <a:p>
          <a:endParaRPr lang="en-US"/>
        </a:p>
      </dgm:t>
    </dgm:pt>
    <dgm:pt modelId="{2FA24206-37C9-47D1-84D9-D3AAF96986D6}" type="pres">
      <dgm:prSet presAssocID="{F271F397-EE74-404D-B682-BDF6D5DC9D11}" presName="parTrans" presStyleLbl="sibTrans2D1" presStyleIdx="4" presStyleCnt="5"/>
      <dgm:spPr/>
      <dgm:t>
        <a:bodyPr/>
        <a:lstStyle/>
        <a:p>
          <a:endParaRPr lang="en-US"/>
        </a:p>
      </dgm:t>
    </dgm:pt>
    <dgm:pt modelId="{6B6FFF6A-CE79-4331-B832-2104D0B7EF32}" type="pres">
      <dgm:prSet presAssocID="{F271F397-EE74-404D-B682-BDF6D5DC9D11}" presName="connectorText" presStyleLbl="sibTrans2D1" presStyleIdx="4" presStyleCnt="5"/>
      <dgm:spPr/>
      <dgm:t>
        <a:bodyPr/>
        <a:lstStyle/>
        <a:p>
          <a:endParaRPr lang="en-US"/>
        </a:p>
      </dgm:t>
    </dgm:pt>
    <dgm:pt modelId="{A5FC4BF4-B218-48C5-8D2E-CD356619FAA8}" type="pres">
      <dgm:prSet presAssocID="{90E51B04-F023-44FF-B0FD-CD8BC9F6485D}" presName="node" presStyleLbl="node1" presStyleIdx="4" presStyleCnt="5" custScaleX="145041" custScaleY="134876">
        <dgm:presLayoutVars>
          <dgm:bulletEnabled val="1"/>
        </dgm:presLayoutVars>
      </dgm:prSet>
      <dgm:spPr/>
      <dgm:t>
        <a:bodyPr/>
        <a:lstStyle/>
        <a:p>
          <a:endParaRPr lang="en-US"/>
        </a:p>
      </dgm:t>
    </dgm:pt>
  </dgm:ptLst>
  <dgm:cxnLst>
    <dgm:cxn modelId="{1099F9C7-A4CC-418E-9575-BAE012D09046}" type="presOf" srcId="{82C907AE-8E94-46DE-B021-A64112B25B94}" destId="{CEC42DA6-3E32-4913-9599-7B1A8BEF7E58}" srcOrd="0" destOrd="0" presId="urn:microsoft.com/office/officeart/2005/8/layout/radial5"/>
    <dgm:cxn modelId="{180B4502-3DB1-4EAC-ADB4-46FF4D55F90C}" type="presOf" srcId="{F71CE594-4551-4BE5-9C39-FE3A671349DB}" destId="{5D6C8AD6-0053-48EB-AB7B-97383ED68A1D}" srcOrd="0" destOrd="0" presId="urn:microsoft.com/office/officeart/2005/8/layout/radial5"/>
    <dgm:cxn modelId="{B0B270A4-9920-430F-8204-A5E5502566D7}" type="presOf" srcId="{A1F95D27-7681-493F-AA29-CADF3A0AF9AE}" destId="{3EC04A77-11ED-4DCF-96BC-3EF71E0D6AE1}" srcOrd="1" destOrd="0" presId="urn:microsoft.com/office/officeart/2005/8/layout/radial5"/>
    <dgm:cxn modelId="{F35C9DC2-B4D5-4783-93AA-429F776C2141}" type="presOf" srcId="{F71CE594-4551-4BE5-9C39-FE3A671349DB}" destId="{64E8C38F-4BE6-4F13-8C86-FDA3CC851CC1}" srcOrd="1" destOrd="0" presId="urn:microsoft.com/office/officeart/2005/8/layout/radial5"/>
    <dgm:cxn modelId="{8E73CBC7-78C7-446D-ABE9-59753CE57C6C}" type="presOf" srcId="{0C0425E5-FFE4-4353-B0FA-F97FDF2B42CE}" destId="{45A0DF28-208A-454E-A4C8-2E67476E1D6D}" srcOrd="0" destOrd="0" presId="urn:microsoft.com/office/officeart/2005/8/layout/radial5"/>
    <dgm:cxn modelId="{1157D300-8939-46C2-9707-68C40D9A0FF3}" type="presOf" srcId="{EF950328-048E-46F1-B951-9B9190D91E79}" destId="{68E2447A-F7BB-440B-A694-34D300605E96}" srcOrd="0" destOrd="0" presId="urn:microsoft.com/office/officeart/2005/8/layout/radial5"/>
    <dgm:cxn modelId="{1EC648FA-D20F-4A48-AECE-00DD86CE3690}" type="presOf" srcId="{32635DD4-99A9-4F9F-954B-6A6991E7FFE4}" destId="{15973111-CBA4-491B-B602-59319A3D18F7}" srcOrd="1" destOrd="0" presId="urn:microsoft.com/office/officeart/2005/8/layout/radial5"/>
    <dgm:cxn modelId="{DD6FB1D4-C35D-45AE-9A6C-2C701DB4CCF0}" type="presOf" srcId="{EF950328-048E-46F1-B951-9B9190D91E79}" destId="{DEB96B43-957D-4D9F-99E5-269B95D14A1D}" srcOrd="1" destOrd="0" presId="urn:microsoft.com/office/officeart/2005/8/layout/radial5"/>
    <dgm:cxn modelId="{2CB79D3F-B076-47CB-9151-5C78090AD139}" type="presOf" srcId="{E8E377CC-A4E6-49D9-B9EE-DCEAE18B1EDA}" destId="{141072E4-A0AF-4207-BA07-42170FEB2C2C}" srcOrd="0" destOrd="0" presId="urn:microsoft.com/office/officeart/2005/8/layout/radial5"/>
    <dgm:cxn modelId="{BB563429-DD34-4802-9079-5C60B1A459F8}" type="presOf" srcId="{32635DD4-99A9-4F9F-954B-6A6991E7FFE4}" destId="{B512A632-D9C8-4929-8BCB-1DAAEB13484A}" srcOrd="0" destOrd="0" presId="urn:microsoft.com/office/officeart/2005/8/layout/radial5"/>
    <dgm:cxn modelId="{2553C871-EE61-4FC0-AD25-C2A70830846C}" type="presOf" srcId="{F271F397-EE74-404D-B682-BDF6D5DC9D11}" destId="{2FA24206-37C9-47D1-84D9-D3AAF96986D6}" srcOrd="0" destOrd="0" presId="urn:microsoft.com/office/officeart/2005/8/layout/radial5"/>
    <dgm:cxn modelId="{936E0A62-A49C-4E52-B766-1BB93D0F73D5}" srcId="{DDF12E02-7721-46BE-A84C-DFA1B28179F5}" destId="{E8E377CC-A4E6-49D9-B9EE-DCEAE18B1EDA}" srcOrd="1" destOrd="0" parTransId="{F71CE594-4551-4BE5-9C39-FE3A671349DB}" sibTransId="{C2BD9DF2-7CA7-48A5-892E-ED19FE628C9E}"/>
    <dgm:cxn modelId="{37E04BDD-D86C-466F-9BB9-A638835A5A82}" srcId="{9EBA652E-9C50-4A35-A6AC-A8F5004ECA79}" destId="{DDF12E02-7721-46BE-A84C-DFA1B28179F5}" srcOrd="0" destOrd="0" parTransId="{A9BBDAC9-6B90-4BA0-85EA-0EF5B6CCFAA9}" sibTransId="{B2B51396-0AF1-4F39-8836-471FA29A4178}"/>
    <dgm:cxn modelId="{70F31649-E87D-46C4-BFAC-BB98431FE0B7}" srcId="{DDF12E02-7721-46BE-A84C-DFA1B28179F5}" destId="{868A08B5-DCC9-457B-ACB6-024F5CF63FD9}" srcOrd="3" destOrd="0" parTransId="{A1F95D27-7681-493F-AA29-CADF3A0AF9AE}" sibTransId="{D6300704-7C35-4093-8792-AB156D47D0B0}"/>
    <dgm:cxn modelId="{296E3B26-6FFF-4EF6-9E2F-89A04FC5946E}" srcId="{DDF12E02-7721-46BE-A84C-DFA1B28179F5}" destId="{82C907AE-8E94-46DE-B021-A64112B25B94}" srcOrd="2" destOrd="0" parTransId="{32635DD4-99A9-4F9F-954B-6A6991E7FFE4}" sibTransId="{D8016F06-B39E-4B44-860D-C529F47768A4}"/>
    <dgm:cxn modelId="{B4C56013-0A84-4F4F-8E14-22CDDDB537DF}" type="presOf" srcId="{DDF12E02-7721-46BE-A84C-DFA1B28179F5}" destId="{F949E693-A9E7-4424-B2FA-B969D79E054F}" srcOrd="0" destOrd="0" presId="urn:microsoft.com/office/officeart/2005/8/layout/radial5"/>
    <dgm:cxn modelId="{8D30CC9A-1CDA-461A-8131-0BB890567F3C}" srcId="{DDF12E02-7721-46BE-A84C-DFA1B28179F5}" destId="{0C0425E5-FFE4-4353-B0FA-F97FDF2B42CE}" srcOrd="0" destOrd="0" parTransId="{EF950328-048E-46F1-B951-9B9190D91E79}" sibTransId="{422F200A-C824-4316-B5ED-F4F1A87CEAFA}"/>
    <dgm:cxn modelId="{9B5E9A38-5469-4D2A-A815-0CDB98190042}" type="presOf" srcId="{868A08B5-DCC9-457B-ACB6-024F5CF63FD9}" destId="{90DF0573-0DE1-4C98-B3BA-D39C02791706}" srcOrd="0" destOrd="0" presId="urn:microsoft.com/office/officeart/2005/8/layout/radial5"/>
    <dgm:cxn modelId="{94374245-0CDF-49E8-A131-DC415E3287CC}" srcId="{DDF12E02-7721-46BE-A84C-DFA1B28179F5}" destId="{90E51B04-F023-44FF-B0FD-CD8BC9F6485D}" srcOrd="4" destOrd="0" parTransId="{F271F397-EE74-404D-B682-BDF6D5DC9D11}" sibTransId="{4962C132-451E-41FF-81AE-D6E102B1DBBB}"/>
    <dgm:cxn modelId="{B0EF4BA0-C6CB-43DC-AA86-A5E9E5D0C06F}" type="presOf" srcId="{F271F397-EE74-404D-B682-BDF6D5DC9D11}" destId="{6B6FFF6A-CE79-4331-B832-2104D0B7EF32}" srcOrd="1" destOrd="0" presId="urn:microsoft.com/office/officeart/2005/8/layout/radial5"/>
    <dgm:cxn modelId="{F49F8ED7-B630-425D-A9E1-B63F07E291E7}" type="presOf" srcId="{9EBA652E-9C50-4A35-A6AC-A8F5004ECA79}" destId="{47CF92B4-F71B-49F5-8D60-613B71F0AFCD}" srcOrd="0" destOrd="0" presId="urn:microsoft.com/office/officeart/2005/8/layout/radial5"/>
    <dgm:cxn modelId="{43F3B40A-8E21-4463-B31E-8E5A7EA4584D}" type="presOf" srcId="{A1F95D27-7681-493F-AA29-CADF3A0AF9AE}" destId="{0D005932-1518-4F4F-BFA6-92A648D06A4D}" srcOrd="0" destOrd="0" presId="urn:microsoft.com/office/officeart/2005/8/layout/radial5"/>
    <dgm:cxn modelId="{5C6CC542-8CB0-4D41-BD49-EEC312B7DC31}" type="presOf" srcId="{90E51B04-F023-44FF-B0FD-CD8BC9F6485D}" destId="{A5FC4BF4-B218-48C5-8D2E-CD356619FAA8}" srcOrd="0" destOrd="0" presId="urn:microsoft.com/office/officeart/2005/8/layout/radial5"/>
    <dgm:cxn modelId="{395A20F2-6546-4A05-A170-83A0151C42C9}" type="presParOf" srcId="{47CF92B4-F71B-49F5-8D60-613B71F0AFCD}" destId="{F949E693-A9E7-4424-B2FA-B969D79E054F}" srcOrd="0" destOrd="0" presId="urn:microsoft.com/office/officeart/2005/8/layout/radial5"/>
    <dgm:cxn modelId="{24433413-E45F-4AD8-A808-1F23BBAF0182}" type="presParOf" srcId="{47CF92B4-F71B-49F5-8D60-613B71F0AFCD}" destId="{68E2447A-F7BB-440B-A694-34D300605E96}" srcOrd="1" destOrd="0" presId="urn:microsoft.com/office/officeart/2005/8/layout/radial5"/>
    <dgm:cxn modelId="{99563E30-D909-4141-AF7D-995263AFFD05}" type="presParOf" srcId="{68E2447A-F7BB-440B-A694-34D300605E96}" destId="{DEB96B43-957D-4D9F-99E5-269B95D14A1D}" srcOrd="0" destOrd="0" presId="urn:microsoft.com/office/officeart/2005/8/layout/radial5"/>
    <dgm:cxn modelId="{24C091A7-18AB-45C5-8088-6569CBECFCFA}" type="presParOf" srcId="{47CF92B4-F71B-49F5-8D60-613B71F0AFCD}" destId="{45A0DF28-208A-454E-A4C8-2E67476E1D6D}" srcOrd="2" destOrd="0" presId="urn:microsoft.com/office/officeart/2005/8/layout/radial5"/>
    <dgm:cxn modelId="{B09A8E1F-7292-4559-8F50-435BB7C52C64}" type="presParOf" srcId="{47CF92B4-F71B-49F5-8D60-613B71F0AFCD}" destId="{5D6C8AD6-0053-48EB-AB7B-97383ED68A1D}" srcOrd="3" destOrd="0" presId="urn:microsoft.com/office/officeart/2005/8/layout/radial5"/>
    <dgm:cxn modelId="{1A70B85F-481D-4BED-A9C0-BB684C0D89E9}" type="presParOf" srcId="{5D6C8AD6-0053-48EB-AB7B-97383ED68A1D}" destId="{64E8C38F-4BE6-4F13-8C86-FDA3CC851CC1}" srcOrd="0" destOrd="0" presId="urn:microsoft.com/office/officeart/2005/8/layout/radial5"/>
    <dgm:cxn modelId="{7D8FEC1F-EAF0-4372-805B-0734CB0E238A}" type="presParOf" srcId="{47CF92B4-F71B-49F5-8D60-613B71F0AFCD}" destId="{141072E4-A0AF-4207-BA07-42170FEB2C2C}" srcOrd="4" destOrd="0" presId="urn:microsoft.com/office/officeart/2005/8/layout/radial5"/>
    <dgm:cxn modelId="{9F33AF6E-FB29-4AD0-B897-4815CF7C2DFC}" type="presParOf" srcId="{47CF92B4-F71B-49F5-8D60-613B71F0AFCD}" destId="{B512A632-D9C8-4929-8BCB-1DAAEB13484A}" srcOrd="5" destOrd="0" presId="urn:microsoft.com/office/officeart/2005/8/layout/radial5"/>
    <dgm:cxn modelId="{64A62AC8-0D35-41C2-BE44-0D0BED8C6759}" type="presParOf" srcId="{B512A632-D9C8-4929-8BCB-1DAAEB13484A}" destId="{15973111-CBA4-491B-B602-59319A3D18F7}" srcOrd="0" destOrd="0" presId="urn:microsoft.com/office/officeart/2005/8/layout/radial5"/>
    <dgm:cxn modelId="{AE9ABEC3-64DB-482E-894C-451ED287B3E7}" type="presParOf" srcId="{47CF92B4-F71B-49F5-8D60-613B71F0AFCD}" destId="{CEC42DA6-3E32-4913-9599-7B1A8BEF7E58}" srcOrd="6" destOrd="0" presId="urn:microsoft.com/office/officeart/2005/8/layout/radial5"/>
    <dgm:cxn modelId="{B7D3EDBD-743A-41F5-AD6A-9D88D68D0E84}" type="presParOf" srcId="{47CF92B4-F71B-49F5-8D60-613B71F0AFCD}" destId="{0D005932-1518-4F4F-BFA6-92A648D06A4D}" srcOrd="7" destOrd="0" presId="urn:microsoft.com/office/officeart/2005/8/layout/radial5"/>
    <dgm:cxn modelId="{1D9DF478-29F6-4F85-8525-BD75192909CB}" type="presParOf" srcId="{0D005932-1518-4F4F-BFA6-92A648D06A4D}" destId="{3EC04A77-11ED-4DCF-96BC-3EF71E0D6AE1}" srcOrd="0" destOrd="0" presId="urn:microsoft.com/office/officeart/2005/8/layout/radial5"/>
    <dgm:cxn modelId="{A9762348-7D46-402B-BF04-238882F6953B}" type="presParOf" srcId="{47CF92B4-F71B-49F5-8D60-613B71F0AFCD}" destId="{90DF0573-0DE1-4C98-B3BA-D39C02791706}" srcOrd="8" destOrd="0" presId="urn:microsoft.com/office/officeart/2005/8/layout/radial5"/>
    <dgm:cxn modelId="{67124795-7D2F-4779-92A3-74D8E4FADDFB}" type="presParOf" srcId="{47CF92B4-F71B-49F5-8D60-613B71F0AFCD}" destId="{2FA24206-37C9-47D1-84D9-D3AAF96986D6}" srcOrd="9" destOrd="0" presId="urn:microsoft.com/office/officeart/2005/8/layout/radial5"/>
    <dgm:cxn modelId="{CE116ADC-C4AA-4F2E-B85E-C0AF1DA043AC}" type="presParOf" srcId="{2FA24206-37C9-47D1-84D9-D3AAF96986D6}" destId="{6B6FFF6A-CE79-4331-B832-2104D0B7EF32}" srcOrd="0" destOrd="0" presId="urn:microsoft.com/office/officeart/2005/8/layout/radial5"/>
    <dgm:cxn modelId="{23CE13AD-7121-488D-8D87-0049071F9752}" type="presParOf" srcId="{47CF92B4-F71B-49F5-8D60-613B71F0AFCD}" destId="{A5FC4BF4-B218-48C5-8D2E-CD356619FAA8}" srcOrd="10" destOrd="0" presId="urn:microsoft.com/office/officeart/2005/8/layout/radial5"/>
  </dgm:cxnLst>
  <dgm:bg/>
  <dgm:whole>
    <a:ln>
      <a:solidFill>
        <a:schemeClr val="bg1">
          <a:lumMod val="95000"/>
        </a:schemeClr>
      </a:solidFill>
    </a:ln>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949E693-A9E7-4424-B2FA-B969D79E054F}">
      <dsp:nvSpPr>
        <dsp:cNvPr id="0" name=""/>
        <dsp:cNvSpPr/>
      </dsp:nvSpPr>
      <dsp:spPr>
        <a:xfrm>
          <a:off x="3064072" y="1695397"/>
          <a:ext cx="1625854" cy="1465849"/>
        </a:xfrm>
        <a:prstGeom prst="ellips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t>Assistance</a:t>
          </a:r>
        </a:p>
        <a:p>
          <a:pPr lvl="0" algn="ctr" defTabSz="800100">
            <a:lnSpc>
              <a:spcPct val="90000"/>
            </a:lnSpc>
            <a:spcBef>
              <a:spcPct val="0"/>
            </a:spcBef>
            <a:spcAft>
              <a:spcPct val="35000"/>
            </a:spcAft>
          </a:pPr>
          <a:r>
            <a:rPr lang="en-US" sz="1800" b="1" kern="1200" dirty="0" smtClean="0"/>
            <a:t>Schemes</a:t>
          </a:r>
          <a:endParaRPr lang="en-US" sz="1800" b="1" kern="1200" dirty="0"/>
        </a:p>
      </dsp:txBody>
      <dsp:txXfrm>
        <a:off x="3064072" y="1695397"/>
        <a:ext cx="1625854" cy="1465849"/>
      </dsp:txXfrm>
    </dsp:sp>
    <dsp:sp modelId="{68E2447A-F7BB-440B-A694-34D300605E96}">
      <dsp:nvSpPr>
        <dsp:cNvPr id="0" name=""/>
        <dsp:cNvSpPr/>
      </dsp:nvSpPr>
      <dsp:spPr>
        <a:xfrm rot="16200000">
          <a:off x="3819676" y="1370804"/>
          <a:ext cx="114646" cy="43936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rot="16200000">
        <a:off x="3819676" y="1370804"/>
        <a:ext cx="114646" cy="439360"/>
      </dsp:txXfrm>
    </dsp:sp>
    <dsp:sp modelId="{45A0DF28-208A-454E-A4C8-2E67476E1D6D}">
      <dsp:nvSpPr>
        <dsp:cNvPr id="0" name=""/>
        <dsp:cNvSpPr/>
      </dsp:nvSpPr>
      <dsp:spPr>
        <a:xfrm>
          <a:off x="2947602" y="-242409"/>
          <a:ext cx="1858793" cy="1721492"/>
        </a:xfrm>
        <a:prstGeom prst="ellips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t>Social Security Schemes</a:t>
          </a:r>
          <a:endParaRPr lang="en-US" sz="1800" b="1" kern="1200" dirty="0"/>
        </a:p>
      </dsp:txBody>
      <dsp:txXfrm>
        <a:off x="2947602" y="-242409"/>
        <a:ext cx="1858793" cy="1721492"/>
      </dsp:txXfrm>
    </dsp:sp>
    <dsp:sp modelId="{5D6C8AD6-0053-48EB-AB7B-97383ED68A1D}">
      <dsp:nvSpPr>
        <dsp:cNvPr id="0" name=""/>
        <dsp:cNvSpPr/>
      </dsp:nvSpPr>
      <dsp:spPr>
        <a:xfrm rot="20520000">
          <a:off x="4652098" y="1952268"/>
          <a:ext cx="27870" cy="43936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rot="20520000">
        <a:off x="4652098" y="1952268"/>
        <a:ext cx="27870" cy="439360"/>
      </dsp:txXfrm>
    </dsp:sp>
    <dsp:sp modelId="{141072E4-A0AF-4207-BA07-42170FEB2C2C}">
      <dsp:nvSpPr>
        <dsp:cNvPr id="0" name=""/>
        <dsp:cNvSpPr/>
      </dsp:nvSpPr>
      <dsp:spPr>
        <a:xfrm>
          <a:off x="4642859" y="936507"/>
          <a:ext cx="1911076" cy="1864995"/>
        </a:xfrm>
        <a:prstGeom prst="ellips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t>Free Transport to PLHIVs</a:t>
          </a:r>
          <a:endParaRPr lang="en-US" sz="1800" b="1" kern="1200" dirty="0"/>
        </a:p>
      </dsp:txBody>
      <dsp:txXfrm>
        <a:off x="4642859" y="936507"/>
        <a:ext cx="1911076" cy="1864995"/>
      </dsp:txXfrm>
    </dsp:sp>
    <dsp:sp modelId="{B512A632-D9C8-4929-8BCB-1DAAEB13484A}">
      <dsp:nvSpPr>
        <dsp:cNvPr id="0" name=""/>
        <dsp:cNvSpPr/>
      </dsp:nvSpPr>
      <dsp:spPr>
        <a:xfrm rot="3240000">
          <a:off x="4324909" y="2869957"/>
          <a:ext cx="65128" cy="43936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rot="3240000">
        <a:off x="4324909" y="2869957"/>
        <a:ext cx="65128" cy="439360"/>
      </dsp:txXfrm>
    </dsp:sp>
    <dsp:sp modelId="{CEC42DA6-3E32-4913-9599-7B1A8BEF7E58}">
      <dsp:nvSpPr>
        <dsp:cNvPr id="0" name=""/>
        <dsp:cNvSpPr/>
      </dsp:nvSpPr>
      <dsp:spPr>
        <a:xfrm>
          <a:off x="3996909" y="2970852"/>
          <a:ext cx="1887945" cy="1843557"/>
        </a:xfrm>
        <a:prstGeom prst="ellips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t>BPL Status</a:t>
          </a:r>
          <a:endParaRPr lang="en-US" sz="1800" b="1" kern="1200" dirty="0"/>
        </a:p>
      </dsp:txBody>
      <dsp:txXfrm>
        <a:off x="3996909" y="2970852"/>
        <a:ext cx="1887945" cy="1843557"/>
      </dsp:txXfrm>
    </dsp:sp>
    <dsp:sp modelId="{0D005932-1518-4F4F-BFA6-92A648D06A4D}">
      <dsp:nvSpPr>
        <dsp:cNvPr id="0" name=""/>
        <dsp:cNvSpPr/>
      </dsp:nvSpPr>
      <dsp:spPr>
        <a:xfrm rot="7560000">
          <a:off x="3370001" y="2865648"/>
          <a:ext cx="59307" cy="43936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rot="7560000">
        <a:off x="3370001" y="2865648"/>
        <a:ext cx="59307" cy="439360"/>
      </dsp:txXfrm>
    </dsp:sp>
    <dsp:sp modelId="{90DF0573-0DE1-4C98-B3BA-D39C02791706}">
      <dsp:nvSpPr>
        <dsp:cNvPr id="0" name=""/>
        <dsp:cNvSpPr/>
      </dsp:nvSpPr>
      <dsp:spPr>
        <a:xfrm>
          <a:off x="1806043" y="2982689"/>
          <a:ext cx="2014145" cy="1819883"/>
        </a:xfrm>
        <a:prstGeom prst="ellips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t>Nutritional Support</a:t>
          </a:r>
          <a:endParaRPr lang="en-US" sz="1800" b="1" kern="1200" dirty="0"/>
        </a:p>
      </dsp:txBody>
      <dsp:txXfrm>
        <a:off x="1806043" y="2982689"/>
        <a:ext cx="2014145" cy="1819883"/>
      </dsp:txXfrm>
    </dsp:sp>
    <dsp:sp modelId="{2FA24206-37C9-47D1-84D9-D3AAF96986D6}">
      <dsp:nvSpPr>
        <dsp:cNvPr id="0" name=""/>
        <dsp:cNvSpPr/>
      </dsp:nvSpPr>
      <dsp:spPr>
        <a:xfrm rot="11880000">
          <a:off x="3057290" y="1948814"/>
          <a:ext cx="40085" cy="43936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rot="11880000">
        <a:off x="3057290" y="1948814"/>
        <a:ext cx="40085" cy="439360"/>
      </dsp:txXfrm>
    </dsp:sp>
    <dsp:sp modelId="{A5FC4BF4-B218-48C5-8D2E-CD356619FAA8}">
      <dsp:nvSpPr>
        <dsp:cNvPr id="0" name=""/>
        <dsp:cNvSpPr/>
      </dsp:nvSpPr>
      <dsp:spPr>
        <a:xfrm>
          <a:off x="1218463" y="997546"/>
          <a:ext cx="1874274" cy="1742918"/>
        </a:xfrm>
        <a:prstGeom prst="ellips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t>Safe and enabling environment</a:t>
          </a:r>
          <a:endParaRPr lang="en-US" sz="1800" b="1" kern="1200" dirty="0"/>
        </a:p>
      </dsp:txBody>
      <dsp:txXfrm>
        <a:off x="1218463" y="997546"/>
        <a:ext cx="1874274" cy="1742918"/>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EEE82DB1-C705-4026-A892-34D0D23A234D}" type="datetimeFigureOut">
              <a:rPr lang="en-US"/>
              <a:pPr>
                <a:defRPr/>
              </a:pPr>
              <a:t>9/7/2011</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0" y="4691063"/>
            <a:ext cx="5438775" cy="4443412"/>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D0412BDA-678F-41C1-850D-D1DA7C55757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Introduce the session to the participants:</a:t>
            </a:r>
          </a:p>
          <a:p>
            <a:pPr eaLnBrk="1" hangingPunct="1">
              <a:spcBef>
                <a:spcPct val="0"/>
              </a:spcBef>
            </a:pPr>
            <a:endParaRPr lang="en-US" dirty="0" smtClean="0"/>
          </a:p>
          <a:p>
            <a:pPr marL="0" marR="0" indent="0" algn="l" defTabSz="914400" rtl="0" eaLnBrk="1" fontAlgn="base" latinLnBrk="0" hangingPunct="1">
              <a:lnSpc>
                <a:spcPct val="100000"/>
              </a:lnSpc>
              <a:spcBef>
                <a:spcPct val="0"/>
              </a:spcBef>
              <a:spcAft>
                <a:spcPct val="0"/>
              </a:spcAft>
              <a:buClrTx/>
              <a:buSzTx/>
              <a:buFontTx/>
              <a:buNone/>
              <a:tabLst/>
              <a:defRPr/>
            </a:pPr>
            <a:r>
              <a:rPr lang="en-IN" sz="1200" kern="1200" dirty="0" smtClean="0">
                <a:solidFill>
                  <a:schemeClr val="tx1"/>
                </a:solidFill>
                <a:latin typeface="+mn-lt"/>
                <a:ea typeface="+mn-ea"/>
                <a:cs typeface="+mn-cs"/>
              </a:rPr>
              <a:t>As an ICTC counsellor, you may not always find it possible to address all the needs of your clients within the health system. The Care and Support Programme has made provisions for free treatment. But PLHIVs have other needs as well. Besides failing health, they face two problems: First, their health problems often disrupt their employment leading to breakdown in family finances. Second, they are often marginalized due to the stigma associated with HIV/AIDS. Hence there is a need to develop linkages with other government departments, non-HIV NGOs and the public sectors.</a:t>
            </a:r>
            <a:endParaRPr lang="en-US" sz="1200" kern="1200" dirty="0" smtClean="0">
              <a:solidFill>
                <a:schemeClr val="tx1"/>
              </a:solidFill>
              <a:latin typeface="+mn-lt"/>
              <a:ea typeface="+mn-ea"/>
              <a:cs typeface="+mn-cs"/>
            </a:endParaRPr>
          </a:p>
          <a:p>
            <a:pPr eaLnBrk="1" hangingPunct="1">
              <a:spcBef>
                <a:spcPct val="0"/>
              </a:spcBef>
            </a:pPr>
            <a:endParaRPr lang="en-US" dirty="0" smtClean="0"/>
          </a:p>
        </p:txBody>
      </p:sp>
      <p:sp>
        <p:nvSpPr>
          <p:cNvPr id="102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1CB8251-7720-4074-AB36-EF28C885168F}"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Explain the objectives of the session</a:t>
            </a:r>
            <a:endParaRPr lang="en-US" dirty="0"/>
          </a:p>
        </p:txBody>
      </p:sp>
      <p:sp>
        <p:nvSpPr>
          <p:cNvPr id="4" name="Slide Number Placeholder 3"/>
          <p:cNvSpPr>
            <a:spLocks noGrp="1"/>
          </p:cNvSpPr>
          <p:nvPr>
            <p:ph type="sldNum" sz="quarter" idx="5"/>
          </p:nvPr>
        </p:nvSpPr>
        <p:spPr/>
        <p:txBody>
          <a:bodyPr/>
          <a:lstStyle/>
          <a:p>
            <a:pPr>
              <a:defRPr/>
            </a:pPr>
            <a:fld id="{3A254DA9-BC34-40CB-B9B4-17CD86A8C816}"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p:txBody>
          <a:bodyPr wrap="square" numCol="1" anchor="t" anchorCtr="0" compatLnSpc="1">
            <a:prstTxWarp prst="textNoShape">
              <a:avLst/>
            </a:prstTxWarp>
            <a:normAutofit fontScale="55000" lnSpcReduction="20000"/>
          </a:bodyPr>
          <a:lstStyle/>
          <a:p>
            <a:pPr eaLnBrk="1" hangingPunct="1">
              <a:defRPr/>
            </a:pPr>
            <a:r>
              <a:rPr lang="en-IN" b="1" dirty="0" smtClean="0"/>
              <a:t>Schemes for PLHIVs</a:t>
            </a:r>
          </a:p>
          <a:p>
            <a:pPr eaLnBrk="1" hangingPunct="1">
              <a:defRPr/>
            </a:pPr>
            <a:r>
              <a:rPr lang="en-IN" dirty="0" smtClean="0"/>
              <a:t>HIV/AIDS affects people of all walks of life. But its impact is greatest on members of the lower socio-economic classes. With HIV, the demand for living a healthier life is more important than ever and the additional economic burden is the biggest barrier to accessing the free care and support services.</a:t>
            </a:r>
            <a:endParaRPr lang="en-US" dirty="0" smtClean="0"/>
          </a:p>
          <a:p>
            <a:pPr eaLnBrk="1" hangingPunct="1">
              <a:defRPr/>
            </a:pPr>
            <a:r>
              <a:rPr lang="en-IN" dirty="0" smtClean="0"/>
              <a:t>There are various government schemes which a PLHIV can avail. These schemes differ from state to state and sometimes from district to district. The information for such schemes is available at the office of the District Collector/ District Magistrate. A partial list is provided here. But counsellors can request this information from the office of the District Collector or the District Magistrate or their State AIDS Control Society.</a:t>
            </a:r>
          </a:p>
          <a:p>
            <a:pPr eaLnBrk="1" hangingPunct="1">
              <a:defRPr/>
            </a:pPr>
            <a:endParaRPr lang="en-US" dirty="0" smtClean="0"/>
          </a:p>
          <a:p>
            <a:pPr eaLnBrk="1" hangingPunct="1">
              <a:defRPr/>
            </a:pPr>
            <a:r>
              <a:rPr lang="en-IN" b="1" dirty="0" smtClean="0"/>
              <a:t>Social Security Schemes</a:t>
            </a:r>
            <a:endParaRPr lang="en-US" b="1" dirty="0" smtClean="0"/>
          </a:p>
          <a:p>
            <a:pPr eaLnBrk="1" hangingPunct="1">
              <a:defRPr/>
            </a:pPr>
            <a:r>
              <a:rPr lang="en-IN" dirty="0" smtClean="0"/>
              <a:t>Examples of such schemes are:</a:t>
            </a:r>
            <a:endParaRPr lang="en-US" dirty="0" smtClean="0"/>
          </a:p>
          <a:p>
            <a:pPr eaLnBrk="1" hangingPunct="1">
              <a:buFont typeface="Arial" pitchFamily="34" charset="0"/>
              <a:buChar char="•"/>
              <a:defRPr/>
            </a:pPr>
            <a:r>
              <a:rPr lang="en-IN" dirty="0" smtClean="0"/>
              <a:t> Widow pension scheme </a:t>
            </a:r>
            <a:endParaRPr lang="en-US" dirty="0" smtClean="0"/>
          </a:p>
          <a:p>
            <a:pPr eaLnBrk="1" hangingPunct="1">
              <a:buFont typeface="Arial" pitchFamily="34" charset="0"/>
              <a:buChar char="•"/>
              <a:defRPr/>
            </a:pPr>
            <a:r>
              <a:rPr lang="en-IN" dirty="0" smtClean="0"/>
              <a:t> Special pension schemes for PLHIVs</a:t>
            </a:r>
            <a:endParaRPr lang="en-US" dirty="0" smtClean="0"/>
          </a:p>
          <a:p>
            <a:pPr eaLnBrk="1" hangingPunct="1">
              <a:buFont typeface="Arial" pitchFamily="34" charset="0"/>
              <a:buChar char="•"/>
              <a:defRPr/>
            </a:pPr>
            <a:r>
              <a:rPr lang="en-IN" dirty="0" smtClean="0"/>
              <a:t> Old age pension scheme </a:t>
            </a:r>
            <a:endParaRPr lang="en-US" dirty="0" smtClean="0"/>
          </a:p>
          <a:p>
            <a:pPr eaLnBrk="1" hangingPunct="1">
              <a:buFont typeface="Arial" pitchFamily="34" charset="0"/>
              <a:buChar char="•"/>
              <a:defRPr/>
            </a:pPr>
            <a:r>
              <a:rPr lang="en-IN" dirty="0" smtClean="0"/>
              <a:t> Insurance schemes (government as well as private such as Star Insurance)</a:t>
            </a:r>
            <a:endParaRPr lang="en-US" dirty="0" smtClean="0"/>
          </a:p>
          <a:p>
            <a:pPr eaLnBrk="1" hangingPunct="1">
              <a:buFont typeface="Arial" pitchFamily="34" charset="0"/>
              <a:buChar char="•"/>
              <a:defRPr/>
            </a:pPr>
            <a:r>
              <a:rPr lang="en-IN" dirty="0" smtClean="0"/>
              <a:t> Employment guarantee schemes</a:t>
            </a:r>
            <a:endParaRPr lang="en-US" dirty="0" smtClean="0"/>
          </a:p>
          <a:p>
            <a:pPr eaLnBrk="1" hangingPunct="1">
              <a:defRPr/>
            </a:pPr>
            <a:r>
              <a:rPr lang="en-IN" dirty="0" smtClean="0"/>
              <a:t> </a:t>
            </a:r>
            <a:endParaRPr lang="en-US" dirty="0" smtClean="0"/>
          </a:p>
          <a:p>
            <a:pPr eaLnBrk="1" hangingPunct="1">
              <a:defRPr/>
            </a:pPr>
            <a:r>
              <a:rPr lang="en-IN" b="1" dirty="0" smtClean="0"/>
              <a:t>Free transport to PLHIVs for commuting to ART Centres </a:t>
            </a:r>
            <a:endParaRPr lang="en-US" b="1" dirty="0" smtClean="0"/>
          </a:p>
          <a:p>
            <a:pPr eaLnBrk="1" hangingPunct="1">
              <a:defRPr/>
            </a:pPr>
            <a:r>
              <a:rPr lang="en-IN" dirty="0" smtClean="0"/>
              <a:t>Concessions are sometimes provided for travelling to treatment centres by state transport agencies or by the Railway authorities. However in some places, this facility has been made available even with private transporters.</a:t>
            </a:r>
            <a:endParaRPr lang="en-US" dirty="0" smtClean="0"/>
          </a:p>
          <a:p>
            <a:pPr eaLnBrk="1" hangingPunct="1">
              <a:defRPr/>
            </a:pPr>
            <a:r>
              <a:rPr lang="en-IN" dirty="0" smtClean="0"/>
              <a:t>  </a:t>
            </a:r>
            <a:endParaRPr lang="en-US" dirty="0" smtClean="0"/>
          </a:p>
          <a:p>
            <a:pPr eaLnBrk="1" hangingPunct="1">
              <a:defRPr/>
            </a:pPr>
            <a:r>
              <a:rPr lang="en-IN" b="1" dirty="0" smtClean="0"/>
              <a:t>Below Poverty Level status for PLHIVs </a:t>
            </a:r>
            <a:endParaRPr lang="en-US" b="1" dirty="0" smtClean="0"/>
          </a:p>
          <a:p>
            <a:pPr eaLnBrk="1" hangingPunct="1">
              <a:defRPr/>
            </a:pPr>
            <a:r>
              <a:rPr lang="en-IN" dirty="0" smtClean="0"/>
              <a:t>Inclusion of PLHIVs in the BPL list, if eligible, helps PLHIVs to get nutritional support through subsidized rations and livelihood support through benefits under rural development and employment schemes. It also seeks to address stigma by encouraging disclosure of status. </a:t>
            </a:r>
            <a:endParaRPr lang="en-US" dirty="0" smtClean="0"/>
          </a:p>
          <a:p>
            <a:pPr eaLnBrk="1" hangingPunct="1">
              <a:defRPr/>
            </a:pPr>
            <a:r>
              <a:rPr lang="en-IN" dirty="0" smtClean="0"/>
              <a:t> </a:t>
            </a:r>
            <a:endParaRPr lang="en-US" dirty="0" smtClean="0"/>
          </a:p>
          <a:p>
            <a:pPr eaLnBrk="1" hangingPunct="1">
              <a:defRPr/>
            </a:pPr>
            <a:r>
              <a:rPr lang="en-IN" b="1" dirty="0" smtClean="0"/>
              <a:t>Nutritional support for PLHIVs </a:t>
            </a:r>
            <a:endParaRPr lang="en-US" b="1" dirty="0" smtClean="0"/>
          </a:p>
          <a:p>
            <a:pPr eaLnBrk="1" hangingPunct="1">
              <a:defRPr/>
            </a:pPr>
            <a:r>
              <a:rPr lang="en-IN" dirty="0" smtClean="0"/>
              <a:t>Some states have provided nutritional support to PLHIVs through the ICDS scheme or </a:t>
            </a:r>
            <a:r>
              <a:rPr lang="en-IN" dirty="0" err="1" smtClean="0"/>
              <a:t>Antyodaya</a:t>
            </a:r>
            <a:r>
              <a:rPr lang="en-IN" dirty="0" smtClean="0"/>
              <a:t> scheme or through private donors. Chandigarh SACS has in fact developed a pooled fund through private donations like Rotary Club for providing such support. Orissa SACS has a nutrition supplement programme.</a:t>
            </a:r>
            <a:endParaRPr lang="en-US" dirty="0" smtClean="0"/>
          </a:p>
          <a:p>
            <a:pPr eaLnBrk="1" hangingPunct="1">
              <a:defRPr/>
            </a:pPr>
            <a:r>
              <a:rPr lang="en-IN" dirty="0" smtClean="0"/>
              <a:t> </a:t>
            </a:r>
            <a:endParaRPr lang="en-US" dirty="0" smtClean="0"/>
          </a:p>
          <a:p>
            <a:pPr eaLnBrk="1" hangingPunct="1">
              <a:defRPr/>
            </a:pPr>
            <a:r>
              <a:rPr lang="en-IN" b="1" dirty="0" smtClean="0"/>
              <a:t>Safe environment</a:t>
            </a:r>
            <a:endParaRPr lang="en-US" b="1" dirty="0" smtClean="0"/>
          </a:p>
          <a:p>
            <a:pPr eaLnBrk="1" hangingPunct="1">
              <a:defRPr/>
            </a:pPr>
            <a:r>
              <a:rPr lang="en-IN" dirty="0" smtClean="0"/>
              <a:t>Some states have provisions for orphanages for CLHIVs and short-stay homes for women affected with HIV.</a:t>
            </a:r>
            <a:endParaRPr lang="en-US" dirty="0" smtClean="0"/>
          </a:p>
          <a:p>
            <a:pPr eaLnBrk="1" hangingPunct="1">
              <a:defRPr/>
            </a:pPr>
            <a:r>
              <a:rPr lang="en-IN" dirty="0" smtClean="0"/>
              <a:t> </a:t>
            </a:r>
            <a:endParaRPr lang="en-US" dirty="0" smtClean="0"/>
          </a:p>
          <a:p>
            <a:pPr eaLnBrk="1" hangingPunct="1">
              <a:defRPr/>
            </a:pPr>
            <a:r>
              <a:rPr lang="en-IN" b="1" dirty="0" smtClean="0"/>
              <a:t>Additional schemes </a:t>
            </a:r>
            <a:endParaRPr lang="en-US" b="1" dirty="0" smtClean="0"/>
          </a:p>
          <a:p>
            <a:pPr eaLnBrk="1" hangingPunct="1">
              <a:defRPr/>
            </a:pPr>
            <a:r>
              <a:rPr lang="en-IN" dirty="0" smtClean="0"/>
              <a:t>Some states have made provisions for other schemes like animal loans, train passes, educational loan/grant, etc.</a:t>
            </a:r>
            <a:endParaRPr lang="en-US" dirty="0" smtClean="0"/>
          </a:p>
          <a:p>
            <a:pPr eaLnBrk="1" hangingPunct="1">
              <a:defRPr/>
            </a:pPr>
            <a:endParaRPr lang="en-US" dirty="0" smtClean="0"/>
          </a:p>
          <a:p>
            <a:pPr eaLnBrk="1" hangingPunct="1">
              <a:spcBef>
                <a:spcPct val="0"/>
              </a:spcBef>
              <a:defRPr/>
            </a:pPr>
            <a:r>
              <a:rPr lang="en-US" i="1" dirty="0" smtClean="0"/>
              <a:t> </a:t>
            </a:r>
            <a:endParaRPr lang="en-US" dirty="0" smtClean="0"/>
          </a:p>
        </p:txBody>
      </p:sp>
      <p:sp>
        <p:nvSpPr>
          <p:cNvPr id="112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966105A-EA3A-481D-AE2B-7CE3651EF56F}" type="slidenum">
              <a:rPr lang="en-US" smtClean="0"/>
              <a:pPr fontAlgn="base">
                <a:spcBef>
                  <a:spcPct val="0"/>
                </a:spcBef>
                <a:spcAft>
                  <a:spcPct val="0"/>
                </a:spcAft>
                <a:defRPr/>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p:txBody>
          <a:bodyPr wrap="square" numCol="1" anchor="t" anchorCtr="0" compatLnSpc="1">
            <a:prstTxWarp prst="textNoShape">
              <a:avLst/>
            </a:prstTxWarp>
          </a:bodyPr>
          <a:lstStyle/>
          <a:p>
            <a:pPr algn="ctr" eaLnBrk="1" hangingPunct="1">
              <a:defRPr/>
            </a:pPr>
            <a:r>
              <a:rPr lang="en-US" b="1" dirty="0" smtClean="0"/>
              <a:t>This is an IMPORTANT slide</a:t>
            </a:r>
          </a:p>
          <a:p>
            <a:pPr eaLnBrk="1" hangingPunct="1">
              <a:defRPr/>
            </a:pPr>
            <a:endParaRPr lang="en-US" b="1" dirty="0" smtClean="0"/>
          </a:p>
          <a:p>
            <a:pPr eaLnBrk="1" hangingPunct="1">
              <a:defRPr/>
            </a:pPr>
            <a:r>
              <a:rPr lang="en-US" b="1" dirty="0" smtClean="0"/>
              <a:t>Role of the Counsellor</a:t>
            </a:r>
            <a:endParaRPr lang="en-US" dirty="0" smtClean="0"/>
          </a:p>
          <a:p>
            <a:pPr eaLnBrk="1" hangingPunct="1">
              <a:defRPr/>
            </a:pPr>
            <a:r>
              <a:rPr lang="en-US" b="1" i="1" dirty="0" smtClean="0"/>
              <a:t>Referral</a:t>
            </a:r>
            <a:endParaRPr lang="en-US" dirty="0" smtClean="0"/>
          </a:p>
          <a:p>
            <a:pPr algn="just" eaLnBrk="1" hangingPunct="1">
              <a:defRPr/>
            </a:pPr>
            <a:r>
              <a:rPr lang="en-US" dirty="0" smtClean="0"/>
              <a:t>An effective ICTC counsellor will gather information on the locally available schemes and seek to link people to the right resource. PLHIV networks generally are of great help in ensuring that these schemes are made available.  Hence they would be your first referral link for all these activities. Various TI NGOs, Link Worker Scheme (LWS) NGOs and other non-HIV NGOs are also of great help in providing these services. You should add them to your list of referral agencies.</a:t>
            </a:r>
          </a:p>
          <a:p>
            <a:pPr algn="just" eaLnBrk="1" hangingPunct="1">
              <a:defRPr/>
            </a:pPr>
            <a:r>
              <a:rPr lang="en-US" dirty="0" smtClean="0"/>
              <a:t> </a:t>
            </a:r>
          </a:p>
          <a:p>
            <a:pPr algn="just" eaLnBrk="1" hangingPunct="1">
              <a:defRPr/>
            </a:pPr>
            <a:r>
              <a:rPr lang="en-US" dirty="0" smtClean="0"/>
              <a:t>The ICTC counselor should ensure that the following details are displayed prominently in the ICTC:</a:t>
            </a:r>
          </a:p>
          <a:p>
            <a:pPr marL="287338" indent="-287338" eaLnBrk="1" hangingPunct="1">
              <a:buFont typeface="Wingdings" pitchFamily="2" charset="2"/>
              <a:buChar char="Ø"/>
              <a:defRPr/>
            </a:pPr>
            <a:r>
              <a:rPr lang="en-US" dirty="0" smtClean="0"/>
              <a:t> List of various government schemes for PLHIVs</a:t>
            </a:r>
          </a:p>
          <a:p>
            <a:pPr marL="287338" indent="-287338" eaLnBrk="1" hangingPunct="1">
              <a:buFont typeface="Wingdings" pitchFamily="2" charset="2"/>
              <a:buChar char="Ø"/>
              <a:defRPr/>
            </a:pPr>
            <a:r>
              <a:rPr lang="en-US" dirty="0" smtClean="0"/>
              <a:t> Name and contact details of various HIV and non-HIV NGOs providing services for PLHIVs (Services available at each NGO should be clearly written)</a:t>
            </a:r>
          </a:p>
          <a:p>
            <a:pPr marL="287338" indent="-287338" eaLnBrk="1" hangingPunct="1">
              <a:buFont typeface="Wingdings" pitchFamily="2" charset="2"/>
              <a:buChar char="Ø"/>
              <a:defRPr/>
            </a:pPr>
            <a:r>
              <a:rPr lang="en-US" dirty="0" smtClean="0"/>
              <a:t>A line indicating that they can ask you for more details</a:t>
            </a:r>
          </a:p>
          <a:p>
            <a:pPr marL="287338" indent="-287338" eaLnBrk="1" hangingPunct="1">
              <a:defRPr/>
            </a:pPr>
            <a:r>
              <a:rPr lang="en-US" dirty="0" smtClean="0"/>
              <a:t> </a:t>
            </a:r>
          </a:p>
        </p:txBody>
      </p:sp>
      <p:sp>
        <p:nvSpPr>
          <p:cNvPr id="143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D5F8584-765A-4D8D-B1A0-E80BFFB90751}"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p:txBody>
          <a:bodyPr wrap="square" numCol="1" anchor="t" anchorCtr="0" compatLnSpc="1">
            <a:prstTxWarp prst="textNoShape">
              <a:avLst/>
            </a:prstTxWarp>
            <a:normAutofit lnSpcReduction="10000"/>
          </a:bodyPr>
          <a:lstStyle/>
          <a:p>
            <a:pPr algn="ctr" eaLnBrk="1" hangingPunct="1">
              <a:defRPr/>
            </a:pPr>
            <a:r>
              <a:rPr lang="en-US" b="1" dirty="0" smtClean="0"/>
              <a:t>This is an IMPORTANT slide</a:t>
            </a:r>
          </a:p>
          <a:p>
            <a:pPr eaLnBrk="1" hangingPunct="1">
              <a:defRPr/>
            </a:pPr>
            <a:endParaRPr lang="en-US" b="1" dirty="0" smtClean="0"/>
          </a:p>
          <a:p>
            <a:pPr eaLnBrk="1" hangingPunct="1">
              <a:defRPr/>
            </a:pPr>
            <a:r>
              <a:rPr lang="en-US" b="1" dirty="0" smtClean="0"/>
              <a:t>Role of the Counsellor</a:t>
            </a:r>
            <a:endParaRPr lang="en-US" dirty="0" smtClean="0"/>
          </a:p>
          <a:p>
            <a:pPr eaLnBrk="1" hangingPunct="1">
              <a:defRPr/>
            </a:pPr>
            <a:r>
              <a:rPr lang="en-US" b="1" i="1" dirty="0" smtClean="0"/>
              <a:t>Managing Barriers</a:t>
            </a:r>
            <a:endParaRPr lang="en-US" dirty="0" smtClean="0"/>
          </a:p>
          <a:p>
            <a:pPr algn="just" eaLnBrk="1" hangingPunct="1">
              <a:defRPr/>
            </a:pPr>
            <a:r>
              <a:rPr lang="en-US" dirty="0" smtClean="0"/>
              <a:t>As a counsellor, you should be aware of the barriers that a PLHIV can face while trying to avail a package of services. Based on experience you should explore solutions to these barriers on a case-to-case basis. Hence it is extremely important to obtain feedback from clients for whom you have already made referrals. </a:t>
            </a:r>
          </a:p>
          <a:p>
            <a:pPr algn="just" eaLnBrk="1" hangingPunct="1">
              <a:defRPr/>
            </a:pPr>
            <a:r>
              <a:rPr lang="en-US" dirty="0" smtClean="0"/>
              <a:t>Providing information that is as accurate as possible is critical. For instance, tell them how to reach there, draw a small map, etc. </a:t>
            </a:r>
          </a:p>
          <a:p>
            <a:pPr algn="just" eaLnBrk="1" hangingPunct="1">
              <a:defRPr/>
            </a:pPr>
            <a:r>
              <a:rPr lang="en-US" dirty="0" smtClean="0"/>
              <a:t>Further, prepare your clients as to what to expect when they go to a particular office to register for the scheme/ service. This is the skill of anticipatory guidance. </a:t>
            </a:r>
          </a:p>
          <a:p>
            <a:pPr algn="just" eaLnBrk="1" hangingPunct="1">
              <a:defRPr/>
            </a:pPr>
            <a:r>
              <a:rPr lang="en-US" dirty="0" smtClean="0"/>
              <a:t>If clients feel uncomfortable with language or with speaking with someone more educated than them, encourage them to talk with the District Level Network for a “buddy” who can accompany them the first time. Other possible advocates are workers from the Link Worker Scheme. </a:t>
            </a:r>
          </a:p>
          <a:p>
            <a:pPr algn="just" eaLnBrk="1" hangingPunct="1">
              <a:defRPr/>
            </a:pPr>
            <a:r>
              <a:rPr lang="en-US" dirty="0" smtClean="0"/>
              <a:t>Be sensitive to clients’ concern about being “</a:t>
            </a:r>
            <a:r>
              <a:rPr lang="en-US" dirty="0" err="1" smtClean="0"/>
              <a:t>outed</a:t>
            </a:r>
            <a:r>
              <a:rPr lang="en-US" dirty="0" smtClean="0"/>
              <a:t>” – that is having their status disclosed. Remember it takes time for people to feel comfortable. Therefore, work with them at their pace. But always present to them the need to get registered for treatment as soon as possible as this is a life-saving measure.</a:t>
            </a:r>
          </a:p>
          <a:p>
            <a:pPr eaLnBrk="1" hangingPunct="1">
              <a:defRPr/>
            </a:pPr>
            <a:r>
              <a:rPr lang="en-US" dirty="0" smtClean="0"/>
              <a:t> </a:t>
            </a:r>
          </a:p>
          <a:p>
            <a:pPr eaLnBrk="1" hangingPunct="1">
              <a:defRPr/>
            </a:pPr>
            <a:endParaRPr lang="en-US" dirty="0" smtClean="0"/>
          </a:p>
          <a:p>
            <a:pPr eaLnBrk="1" hangingPunct="1">
              <a:defRPr/>
            </a:pPr>
            <a:endParaRPr lang="en-US" dirty="0" smtClean="0"/>
          </a:p>
        </p:txBody>
      </p:sp>
      <p:sp>
        <p:nvSpPr>
          <p:cNvPr id="143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144EB83-6BE6-49D8-B9EA-A463D9CCE471}" type="slidenum">
              <a:rPr lang="en-US" smtClean="0"/>
              <a:pPr fontAlgn="base">
                <a:spcBef>
                  <a:spcPct val="0"/>
                </a:spcBef>
                <a:spcAft>
                  <a:spcPct val="0"/>
                </a:spcAft>
                <a:defRPr/>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algn="ctr" eaLnBrk="1" hangingPunct="1"/>
            <a:r>
              <a:rPr lang="en-US" b="1" dirty="0" smtClean="0"/>
              <a:t>This is an IMPORTANT slide</a:t>
            </a:r>
          </a:p>
          <a:p>
            <a:pPr eaLnBrk="1" hangingPunct="1"/>
            <a:endParaRPr lang="en-US" b="1" dirty="0" smtClean="0"/>
          </a:p>
          <a:p>
            <a:pPr eaLnBrk="1" hangingPunct="1"/>
            <a:r>
              <a:rPr lang="en-US" b="1" dirty="0" smtClean="0"/>
              <a:t>Role of the Counsellor</a:t>
            </a:r>
            <a:endParaRPr lang="en-US" dirty="0" smtClean="0"/>
          </a:p>
          <a:p>
            <a:pPr eaLnBrk="1" hangingPunct="1"/>
            <a:r>
              <a:rPr lang="en-US" b="1" i="1" dirty="0" smtClean="0"/>
              <a:t>Enhancing Linkages</a:t>
            </a:r>
            <a:endParaRPr lang="en-US" dirty="0" smtClean="0"/>
          </a:p>
          <a:p>
            <a:pPr algn="just" eaLnBrk="1" hangingPunct="1"/>
            <a:r>
              <a:rPr lang="en-US" dirty="0" smtClean="0"/>
              <a:t>Developing linkages with the various government departments is extremely important for the benefit of your client. A good rapport with your counterparts in these departments will ensure timely and hassle-free services to your clients. A “Thank You” note to the concerned officer will take you a long way ahead. </a:t>
            </a:r>
          </a:p>
          <a:p>
            <a:pPr algn="just" eaLnBrk="1" hangingPunct="1"/>
            <a:r>
              <a:rPr lang="en-US" dirty="0" smtClean="0"/>
              <a:t> </a:t>
            </a:r>
          </a:p>
          <a:p>
            <a:pPr algn="just" eaLnBrk="1" hangingPunct="1"/>
            <a:r>
              <a:rPr lang="en-US" b="1" i="1" dirty="0" smtClean="0"/>
              <a:t>More Suggestions</a:t>
            </a:r>
            <a:endParaRPr lang="en-US" dirty="0" smtClean="0"/>
          </a:p>
          <a:p>
            <a:pPr algn="just" eaLnBrk="1" hangingPunct="1"/>
            <a:r>
              <a:rPr lang="en-US" dirty="0" smtClean="0"/>
              <a:t>Once you have successfully linked your client to a particular service, make a note of the relevant details in your records for future use. Share and discuss these achievements with your District </a:t>
            </a:r>
            <a:r>
              <a:rPr lang="en-US" smtClean="0"/>
              <a:t>ICTC supervisor </a:t>
            </a:r>
            <a:r>
              <a:rPr lang="en-US" dirty="0" smtClean="0"/>
              <a:t>and/or Nodal officers so that others can also benefit from your experience. Use your records to analyse the emerging needs of your client population, assess your success and improve your future performance.</a:t>
            </a:r>
          </a:p>
          <a:p>
            <a:endParaRPr lang="en-US" dirty="0" smtClean="0"/>
          </a:p>
        </p:txBody>
      </p:sp>
      <p:sp>
        <p:nvSpPr>
          <p:cNvPr id="4" name="Slide Number Placeholder 3"/>
          <p:cNvSpPr>
            <a:spLocks noGrp="1"/>
          </p:cNvSpPr>
          <p:nvPr>
            <p:ph type="sldNum" sz="quarter" idx="5"/>
          </p:nvPr>
        </p:nvSpPr>
        <p:spPr/>
        <p:txBody>
          <a:bodyPr/>
          <a:lstStyle/>
          <a:p>
            <a:pPr>
              <a:defRPr/>
            </a:pPr>
            <a:fld id="{3C4385C2-D44D-424B-B49F-9AC08D396920}" type="slidenum">
              <a:rPr lang="en-US" smtClean="0"/>
              <a:pPr>
                <a:defRPr/>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9A8FE2EC-501F-432C-8306-00C3452298B0}" type="datetimeFigureOut">
              <a:rPr lang="en-US"/>
              <a:pPr>
                <a:defRPr/>
              </a:pPr>
              <a:t>9/7/2011</a:t>
            </a:fld>
            <a:endParaRPr lang="en-US"/>
          </a:p>
        </p:txBody>
      </p:sp>
      <p:sp>
        <p:nvSpPr>
          <p:cNvPr id="12" name="Footer Placeholder 16"/>
          <p:cNvSpPr>
            <a:spLocks noGrp="1"/>
          </p:cNvSpPr>
          <p:nvPr>
            <p:ph type="ftr" sz="quarter" idx="11"/>
          </p:nvPr>
        </p:nvSpPr>
        <p:spPr/>
        <p:txBody>
          <a:bodyPr/>
          <a:lstStyle>
            <a:lvl1pPr>
              <a:defRPr/>
            </a:lvl1pPr>
          </a:lstStyle>
          <a:p>
            <a:pPr>
              <a:defRPr/>
            </a:pPr>
            <a:endParaRPr lang="en-US"/>
          </a:p>
        </p:txBody>
      </p:sp>
      <p:sp>
        <p:nvSpPr>
          <p:cNvPr id="13" name="Slide Number Placeholder 28"/>
          <p:cNvSpPr>
            <a:spLocks noGrp="1"/>
          </p:cNvSpPr>
          <p:nvPr>
            <p:ph type="sldNum" sz="quarter" idx="12"/>
          </p:nvPr>
        </p:nvSpPr>
        <p:spPr/>
        <p:txBody>
          <a:bodyPr/>
          <a:lstStyle>
            <a:lvl1pPr>
              <a:defRPr sz="1400">
                <a:solidFill>
                  <a:srgbClr val="FFFFFF"/>
                </a:solidFill>
              </a:defRPr>
            </a:lvl1pPr>
          </a:lstStyle>
          <a:p>
            <a:pPr>
              <a:defRPr/>
            </a:pPr>
            <a:fld id="{E53C1CBF-A266-4606-BDCC-FA5798280B2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7652AB51-BD7F-4BCE-8C08-7CA68BDFFDF5}"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7FB72358-1394-464B-A6E7-2681C0F14DB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A8CB3E70-AF53-45B9-9D51-250E823F68A0}"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81EB8B76-E78C-4971-B7EE-AE889246C52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4" descr="NACO logo"/>
          <p:cNvPicPr>
            <a:picLocks noChangeAspect="1" noChangeArrowheads="1"/>
          </p:cNvPicPr>
          <p:nvPr userDrawn="1"/>
        </p:nvPicPr>
        <p:blipFill>
          <a:blip r:embed="rId2" cstate="print"/>
          <a:srcRect/>
          <a:stretch>
            <a:fillRect/>
          </a:stretch>
        </p:blipFill>
        <p:spPr bwMode="auto">
          <a:xfrm>
            <a:off x="8229600" y="6357938"/>
            <a:ext cx="715963" cy="50006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D300460-8D66-450B-A2C4-BACA9963B35C}" type="datetimeFigureOut">
              <a:rPr lang="en-US"/>
              <a:pPr>
                <a:defRPr/>
              </a:pPr>
              <a:t>9/7/2011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613A6FA-8F3E-4CA6-A949-73CA07966D3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876AA577-A213-4373-97ED-41CAAD5E56CD}" type="datetimeFigureOut">
              <a:rPr lang="en-US"/>
              <a:pPr>
                <a:defRPr/>
              </a:pPr>
              <a:t>9/7/2011</a:t>
            </a:fld>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a:xfrm>
            <a:off x="146050" y="6208713"/>
            <a:ext cx="457200" cy="457200"/>
          </a:xfrm>
        </p:spPr>
        <p:txBody>
          <a:bodyPr/>
          <a:lstStyle>
            <a:lvl1pPr>
              <a:defRPr/>
            </a:lvl1pPr>
          </a:lstStyle>
          <a:p>
            <a:pPr>
              <a:defRPr/>
            </a:pPr>
            <a:fld id="{1EC6630A-2337-4B2E-937B-BB0860396D7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EC05ECDB-3311-4EFB-8B4C-646D53A2197B}" type="datetimeFigureOut">
              <a:rPr lang="en-US"/>
              <a:pPr>
                <a:defRPr/>
              </a:pPr>
              <a:t>9/7/2011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0AB84C80-6BD0-4F4A-9AB3-D67D3096B52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1126FEFF-28A5-43BD-9ABD-ECFB1DF52A52}" type="datetimeFigureOut">
              <a:rPr lang="en-US"/>
              <a:pPr>
                <a:defRPr/>
              </a:pPr>
              <a:t>9/7/2011</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39DEB766-6859-4AC9-BAE3-C2192274240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E82ED938-4CAC-4FA1-B719-7EAC7549E78F}" type="datetimeFigureOut">
              <a:rPr lang="en-US"/>
              <a:pPr>
                <a:defRPr/>
              </a:pPr>
              <a:t>9/7/2011</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982BAC39-12EF-43BF-B36A-448FAB37368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F9D73740-D8ED-427B-BE51-370D7154BB32}" type="datetimeFigureOut">
              <a:rPr lang="en-US"/>
              <a:pPr>
                <a:defRPr/>
              </a:pPr>
              <a:t>9/7/2011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C8F483A3-0C2E-496C-80E1-4FB0476B9D3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pPr>
              <a:defRPr/>
            </a:pPr>
            <a:fld id="{5D043C29-267D-421B-8B94-5C2F29EE85E9}" type="datetimeFigureOut">
              <a:rPr lang="en-US"/>
              <a:pPr>
                <a:defRPr/>
              </a:pPr>
              <a:t>9/7/2011</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E9F17957-6BDD-44BB-A8BF-3EBB51FAED1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fld id="{0791D079-0503-4118-B5FD-153BC0247263}" type="datetimeFigureOut">
              <a:rPr lang="en-US"/>
              <a:pPr>
                <a:defRPr/>
              </a:pPr>
              <a:t>9/7/2011</a:t>
            </a:fld>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BC407AFE-685E-4905-86BA-623FC4D32FE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latin typeface="Arial" charset="0"/>
              </a:defRPr>
            </a:lvl1pPr>
          </a:lstStyle>
          <a:p>
            <a:pPr>
              <a:defRPr/>
            </a:pPr>
            <a:fld id="{E9DC1B13-8FA6-48E8-9F2A-7761CF292687}" type="datetimeFigureOut">
              <a:rPr lang="en-US"/>
              <a:pPr>
                <a:defRPr/>
              </a:pPr>
              <a:t>9/7/2011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latin typeface="Arial" charset="0"/>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428B755E-4CFF-4E54-99AC-FEBE86065B9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01" r:id="rId4"/>
    <p:sldLayoutId id="2147484202" r:id="rId5"/>
    <p:sldLayoutId id="2147484203" r:id="rId6"/>
    <p:sldLayoutId id="2147484204" r:id="rId7"/>
    <p:sldLayoutId id="2147484210" r:id="rId8"/>
    <p:sldLayoutId id="2147484211" r:id="rId9"/>
    <p:sldLayoutId id="2147484205" r:id="rId10"/>
    <p:sldLayoutId id="2147484206" r:id="rId11"/>
  </p:sldLayoutIdLst>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ubtitle 3"/>
          <p:cNvSpPr>
            <a:spLocks noGrp="1"/>
          </p:cNvSpPr>
          <p:nvPr>
            <p:ph type="subTitle" idx="1"/>
          </p:nvPr>
        </p:nvSpPr>
        <p:spPr/>
        <p:txBody>
          <a:bodyPr/>
          <a:lstStyle/>
          <a:p>
            <a:pPr eaLnBrk="1" hangingPunct="1">
              <a:buFont typeface="Arial" charset="0"/>
              <a:buNone/>
            </a:pPr>
            <a:r>
              <a:rPr lang="en-US" smtClean="0">
                <a:solidFill>
                  <a:schemeClr val="tx1"/>
                </a:solidFill>
              </a:rPr>
              <a:t>National AIDS Control Organisation</a:t>
            </a:r>
          </a:p>
        </p:txBody>
      </p:sp>
      <p:pic>
        <p:nvPicPr>
          <p:cNvPr id="7171" name="Picture 4" descr="NACO logo"/>
          <p:cNvPicPr>
            <a:picLocks noChangeAspect="1" noChangeArrowheads="1"/>
          </p:cNvPicPr>
          <p:nvPr/>
        </p:nvPicPr>
        <p:blipFill>
          <a:blip r:embed="rId3" cstate="print"/>
          <a:srcRect/>
          <a:stretch>
            <a:fillRect/>
          </a:stretch>
        </p:blipFill>
        <p:spPr bwMode="auto">
          <a:xfrm>
            <a:off x="8077200" y="6096000"/>
            <a:ext cx="715963" cy="500063"/>
          </a:xfrm>
          <a:prstGeom prst="rect">
            <a:avLst/>
          </a:prstGeom>
          <a:noFill/>
          <a:ln w="9525">
            <a:noFill/>
            <a:miter lim="800000"/>
            <a:headEnd/>
            <a:tailEnd/>
          </a:ln>
        </p:spPr>
      </p:pic>
      <p:sp>
        <p:nvSpPr>
          <p:cNvPr id="7172" name="Title 1"/>
          <p:cNvSpPr>
            <a:spLocks noGrp="1"/>
          </p:cNvSpPr>
          <p:nvPr>
            <p:ph type="ctrTitle"/>
          </p:nvPr>
        </p:nvSpPr>
        <p:spPr>
          <a:xfrm>
            <a:off x="457200" y="1506538"/>
            <a:ext cx="8229600" cy="1470025"/>
          </a:xfrm>
        </p:spPr>
        <p:txBody>
          <a:bodyPr/>
          <a:lstStyle/>
          <a:p>
            <a:r>
              <a:rPr b="1" smtClean="0">
                <a:solidFill>
                  <a:schemeClr val="bg1"/>
                </a:solidFill>
              </a:rPr>
              <a:t>Assistance Schemes for PLHIV</a:t>
            </a:r>
            <a:r>
              <a:rPr sz="2400" b="1" smtClean="0">
                <a:solidFill>
                  <a:schemeClr val="bg1"/>
                </a:solidFill>
              </a:rPr>
              <a:t>s</a:t>
            </a:r>
            <a:r>
              <a:rPr sz="2800" b="1" smtClean="0">
                <a:solidFill>
                  <a:schemeClr val="bg1"/>
                </a:solidFill>
              </a:rPr>
              <a:t/>
            </a:r>
            <a:br>
              <a:rPr sz="2800" b="1" smtClean="0">
                <a:solidFill>
                  <a:schemeClr val="bg1"/>
                </a:solidFill>
              </a:rPr>
            </a:br>
            <a:r>
              <a:rPr sz="2400" b="1" smtClean="0">
                <a:solidFill>
                  <a:schemeClr val="bg1"/>
                </a:solidFill>
              </a:rPr>
              <a:t>A Special Linkage</a:t>
            </a:r>
            <a:endParaRPr b="1" smtClean="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1143000"/>
          </a:xfrm>
        </p:spPr>
        <p:txBody>
          <a:bodyPr rtlCol="0">
            <a:normAutofit/>
          </a:bodyPr>
          <a:lstStyle/>
          <a:p>
            <a:pPr eaLnBrk="1" fontAlgn="auto" hangingPunct="1">
              <a:spcAft>
                <a:spcPts val="0"/>
              </a:spcAft>
              <a:defRPr/>
            </a:pPr>
            <a:r>
              <a:rPr lang="en-US" sz="4400" b="1" dirty="0" smtClean="0">
                <a:solidFill>
                  <a:schemeClr val="tx1"/>
                </a:solidFill>
                <a:effectLst>
                  <a:outerShdw blurRad="38100" dist="38100" dir="2700000" algn="tl">
                    <a:srgbClr val="000000">
                      <a:alpha val="43137"/>
                    </a:srgbClr>
                  </a:outerShdw>
                </a:effectLst>
              </a:rPr>
              <a:t>Objectives</a:t>
            </a:r>
          </a:p>
        </p:txBody>
      </p:sp>
      <p:sp>
        <p:nvSpPr>
          <p:cNvPr id="8195" name="Content Placeholder 2"/>
          <p:cNvSpPr>
            <a:spLocks noGrp="1"/>
          </p:cNvSpPr>
          <p:nvPr>
            <p:ph sz="quarter" idx="1"/>
          </p:nvPr>
        </p:nvSpPr>
        <p:spPr>
          <a:xfrm>
            <a:off x="914400" y="1981200"/>
            <a:ext cx="7772400" cy="4038600"/>
          </a:xfrm>
        </p:spPr>
        <p:txBody>
          <a:bodyPr/>
          <a:lstStyle/>
          <a:p>
            <a:pPr marL="0" indent="0" eaLnBrk="1" hangingPunct="1">
              <a:buFont typeface="Wingdings 2" pitchFamily="18" charset="2"/>
              <a:buNone/>
              <a:defRPr/>
            </a:pPr>
            <a:r>
              <a:rPr lang="en-US" sz="3600" dirty="0" smtClean="0"/>
              <a:t>At the end of this session participants will be able to</a:t>
            </a:r>
          </a:p>
          <a:p>
            <a:pPr marL="463550" indent="-463550" fontAlgn="auto">
              <a:spcBef>
                <a:spcPts val="580"/>
              </a:spcBef>
              <a:spcAft>
                <a:spcPts val="0"/>
              </a:spcAft>
              <a:buFont typeface="Wingdings" pitchFamily="2" charset="2"/>
              <a:buChar char="Ø"/>
              <a:defRPr/>
            </a:pPr>
            <a:r>
              <a:rPr lang="en-IN" sz="3600" dirty="0" smtClean="0"/>
              <a:t>List assistance schemes for PLHIVs for their non-health needs</a:t>
            </a:r>
          </a:p>
          <a:p>
            <a:pPr marL="463550" indent="-463550" fontAlgn="auto">
              <a:spcBef>
                <a:spcPts val="580"/>
              </a:spcBef>
              <a:spcAft>
                <a:spcPts val="0"/>
              </a:spcAft>
              <a:buFont typeface="Wingdings" pitchFamily="2" charset="2"/>
              <a:buChar char="Ø"/>
              <a:defRPr/>
            </a:pPr>
            <a:r>
              <a:rPr lang="en-IN" sz="3600" dirty="0" smtClean="0"/>
              <a:t>Describe how to link PLHIVs effectively to these schemes</a:t>
            </a:r>
            <a:endParaRPr lang="en-US" sz="3600" dirty="0" smtClean="0"/>
          </a:p>
          <a:p>
            <a:pPr marL="398463" indent="-398463" eaLnBrk="1" hangingPunct="1">
              <a:buFont typeface="Wingdings 2" pitchFamily="18" charset="2"/>
              <a:buNone/>
              <a:defRPr/>
            </a:pPr>
            <a:endParaRPr lang="en-US" sz="36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5562600" cy="1020763"/>
          </a:xfrm>
        </p:spPr>
        <p:txBody>
          <a:bodyPr rtlCol="0">
            <a:normAutofit/>
          </a:bodyPr>
          <a:lstStyle/>
          <a:p>
            <a:pPr eaLnBrk="1" fontAlgn="auto" hangingPunct="1">
              <a:spcAft>
                <a:spcPts val="0"/>
              </a:spcAft>
              <a:defRPr/>
            </a:pPr>
            <a:r>
              <a:rPr lang="en-US" sz="4400" b="1" dirty="0" smtClean="0">
                <a:solidFill>
                  <a:schemeClr val="tx1"/>
                </a:solidFill>
                <a:effectLst>
                  <a:outerShdw blurRad="38100" dist="38100" dir="2700000" algn="tl">
                    <a:srgbClr val="000000">
                      <a:alpha val="43137"/>
                    </a:srgbClr>
                  </a:outerShdw>
                </a:effectLst>
              </a:rPr>
              <a:t>Schemes for PLHIVs</a:t>
            </a:r>
          </a:p>
        </p:txBody>
      </p:sp>
      <p:graphicFrame>
        <p:nvGraphicFramePr>
          <p:cNvPr id="6" name="Content Placeholder 3"/>
          <p:cNvGraphicFramePr>
            <a:graphicFrameLocks noGrp="1"/>
          </p:cNvGraphicFramePr>
          <p:nvPr>
            <p:ph sz="quarter" idx="1"/>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1143000"/>
          </a:xfrm>
        </p:spPr>
        <p:txBody>
          <a:bodyPr rtlCol="0">
            <a:normAutofit fontScale="90000"/>
          </a:bodyPr>
          <a:lstStyle/>
          <a:p>
            <a:pPr eaLnBrk="1" fontAlgn="auto" hangingPunct="1">
              <a:spcAft>
                <a:spcPts val="0"/>
              </a:spcAft>
              <a:defRPr/>
            </a:pPr>
            <a:r>
              <a:rPr lang="en-US" sz="4400" b="1" dirty="0" smtClean="0">
                <a:solidFill>
                  <a:schemeClr val="tx1"/>
                </a:solidFill>
              </a:rPr>
              <a:t>Role of Counsellor in Linking Clients to Schemes</a:t>
            </a:r>
            <a:endParaRPr lang="en-US" sz="4400" b="1" dirty="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457200" y="3657600"/>
            <a:ext cx="8229600" cy="2438400"/>
          </a:xfrm>
        </p:spPr>
        <p:txBody>
          <a:bodyPr rtlCol="0">
            <a:normAutofit/>
          </a:bodyPr>
          <a:lstStyle/>
          <a:p>
            <a:pPr marL="698500" indent="-461963">
              <a:buFont typeface="Wingdings" pitchFamily="2" charset="2"/>
              <a:buChar char="Ø"/>
              <a:defRPr/>
            </a:pPr>
            <a:r>
              <a:rPr lang="en-US" sz="3200" dirty="0" smtClean="0"/>
              <a:t>Display a list of schemes in the ICTC</a:t>
            </a:r>
          </a:p>
          <a:p>
            <a:pPr marL="461963" indent="-398463" eaLnBrk="1" fontAlgn="auto" hangingPunct="1">
              <a:lnSpc>
                <a:spcPct val="170000"/>
              </a:lnSpc>
              <a:spcBef>
                <a:spcPts val="580"/>
              </a:spcBef>
              <a:spcAft>
                <a:spcPts val="0"/>
              </a:spcAft>
              <a:buNone/>
              <a:defRPr/>
            </a:pPr>
            <a:endParaRPr lang="en-US" sz="2400" dirty="0" smtClean="0">
              <a:latin typeface="Book Antiqua" pitchFamily="18" charset="0"/>
            </a:endParaRPr>
          </a:p>
          <a:p>
            <a:pPr marL="274320" indent="-274320" eaLnBrk="1" fontAlgn="auto" hangingPunct="1">
              <a:spcBef>
                <a:spcPts val="580"/>
              </a:spcBef>
              <a:spcAft>
                <a:spcPts val="0"/>
              </a:spcAft>
              <a:buFont typeface="Arial" pitchFamily="34" charset="0"/>
              <a:buChar char="•"/>
              <a:defRPr/>
            </a:pPr>
            <a:endParaRPr lang="en-US" sz="3600" dirty="0" smtClean="0"/>
          </a:p>
        </p:txBody>
      </p:sp>
      <p:sp>
        <p:nvSpPr>
          <p:cNvPr id="5" name="Rectangle 4"/>
          <p:cNvSpPr/>
          <p:nvPr/>
        </p:nvSpPr>
        <p:spPr>
          <a:xfrm>
            <a:off x="304800" y="2286000"/>
            <a:ext cx="3886200" cy="762000"/>
          </a:xfrm>
          <a:prstGeom prst="rect">
            <a:avLst/>
          </a:prstGeom>
        </p:spPr>
        <p:txBody>
          <a:bodyPr>
            <a:spAutoFit/>
          </a:bodyPr>
          <a:lstStyle/>
          <a:p>
            <a:pPr>
              <a:defRPr/>
            </a:pPr>
            <a:r>
              <a:rPr lang="en-US" sz="4400" b="1" dirty="0">
                <a:solidFill>
                  <a:prstClr val="black"/>
                </a:solidFill>
                <a:latin typeface="Franklin Gothic Book"/>
                <a:ea typeface="+mj-ea"/>
                <a:cs typeface="+mj-cs"/>
              </a:rPr>
              <a:t>REFERRAL</a:t>
            </a:r>
            <a:endParaRPr lang="en-US"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04800" y="274638"/>
            <a:ext cx="8382000" cy="1143000"/>
          </a:xfrm>
        </p:spPr>
        <p:txBody>
          <a:bodyPr/>
          <a:lstStyle/>
          <a:p>
            <a:pPr eaLnBrk="1" hangingPunct="1"/>
            <a:r>
              <a:rPr lang="en-US" b="1" smtClean="0">
                <a:solidFill>
                  <a:schemeClr val="tx1"/>
                </a:solidFill>
              </a:rPr>
              <a:t>Role of Counsellor in Linking Clients to Schemes</a:t>
            </a:r>
          </a:p>
        </p:txBody>
      </p:sp>
      <p:sp>
        <p:nvSpPr>
          <p:cNvPr id="3" name="Content Placeholder 2"/>
          <p:cNvSpPr>
            <a:spLocks noGrp="1"/>
          </p:cNvSpPr>
          <p:nvPr>
            <p:ph sz="quarter" idx="1"/>
          </p:nvPr>
        </p:nvSpPr>
        <p:spPr>
          <a:xfrm>
            <a:off x="457200" y="2667000"/>
            <a:ext cx="8229600" cy="3429000"/>
          </a:xfrm>
        </p:spPr>
        <p:txBody>
          <a:bodyPr rtlCol="0">
            <a:normAutofit/>
          </a:bodyPr>
          <a:lstStyle/>
          <a:p>
            <a:pPr marL="457200" indent="-457200">
              <a:buFont typeface="Wingdings" pitchFamily="2" charset="2"/>
              <a:buChar char="Ø"/>
              <a:defRPr/>
            </a:pPr>
            <a:r>
              <a:rPr lang="en-US" sz="3200" dirty="0" smtClean="0"/>
              <a:t>Obtain feedback from clients already referred. </a:t>
            </a:r>
          </a:p>
          <a:p>
            <a:pPr marL="457200" indent="-457200">
              <a:buFont typeface="Wingdings" pitchFamily="2" charset="2"/>
              <a:buChar char="Ø"/>
              <a:defRPr/>
            </a:pPr>
            <a:r>
              <a:rPr lang="en-US" sz="3200" dirty="0" smtClean="0"/>
              <a:t>Provide information that is accurate</a:t>
            </a:r>
          </a:p>
          <a:p>
            <a:pPr marL="457200" indent="-457200">
              <a:buFont typeface="Wingdings" pitchFamily="2" charset="2"/>
              <a:buChar char="Ø"/>
              <a:defRPr/>
            </a:pPr>
            <a:r>
              <a:rPr lang="en-US" sz="3200" dirty="0" smtClean="0"/>
              <a:t>Prepare clients as to what to expect</a:t>
            </a:r>
          </a:p>
          <a:p>
            <a:pPr marL="457200" indent="-457200">
              <a:buFont typeface="Wingdings 2" pitchFamily="18" charset="2"/>
              <a:buNone/>
              <a:defRPr/>
            </a:pPr>
            <a:endParaRPr lang="en-US" sz="3200" dirty="0" smtClean="0"/>
          </a:p>
          <a:p>
            <a:pPr marL="457200" indent="-457200">
              <a:buFont typeface="Wingdings 2" pitchFamily="18" charset="2"/>
              <a:buNone/>
              <a:defRPr/>
            </a:pPr>
            <a:endParaRPr lang="en-US" sz="3200" dirty="0" smtClean="0"/>
          </a:p>
          <a:p>
            <a:pPr marL="457200" indent="-457200">
              <a:buFont typeface="Wingdings" pitchFamily="2" charset="2"/>
              <a:buChar char="Ø"/>
              <a:defRPr/>
            </a:pPr>
            <a:r>
              <a:rPr lang="en-US" sz="3200" dirty="0" smtClean="0"/>
              <a:t>Work with clients at their pace</a:t>
            </a:r>
          </a:p>
          <a:p>
            <a:pPr marL="461963" indent="-398463" eaLnBrk="1" fontAlgn="auto" hangingPunct="1">
              <a:lnSpc>
                <a:spcPct val="170000"/>
              </a:lnSpc>
              <a:spcBef>
                <a:spcPts val="580"/>
              </a:spcBef>
              <a:spcAft>
                <a:spcPts val="0"/>
              </a:spcAft>
              <a:buFont typeface="Wingdings 2" pitchFamily="18" charset="2"/>
              <a:buNone/>
              <a:defRPr/>
            </a:pPr>
            <a:endParaRPr lang="en-US" sz="9600" dirty="0" smtClean="0">
              <a:latin typeface="Book Antiqua" pitchFamily="18" charset="0"/>
            </a:endParaRPr>
          </a:p>
          <a:p>
            <a:pPr marL="274320" indent="-274320" eaLnBrk="1" fontAlgn="auto" hangingPunct="1">
              <a:spcBef>
                <a:spcPts val="580"/>
              </a:spcBef>
              <a:spcAft>
                <a:spcPts val="0"/>
              </a:spcAft>
              <a:buFont typeface="Arial" pitchFamily="34" charset="0"/>
              <a:buChar char="•"/>
              <a:defRPr/>
            </a:pPr>
            <a:endParaRPr lang="en-US" sz="3600" dirty="0" smtClean="0"/>
          </a:p>
        </p:txBody>
      </p:sp>
      <p:sp>
        <p:nvSpPr>
          <p:cNvPr id="5" name="Rectangle 4"/>
          <p:cNvSpPr/>
          <p:nvPr/>
        </p:nvSpPr>
        <p:spPr>
          <a:xfrm>
            <a:off x="304800" y="1524000"/>
            <a:ext cx="6553200" cy="769938"/>
          </a:xfrm>
          <a:prstGeom prst="rect">
            <a:avLst/>
          </a:prstGeom>
        </p:spPr>
        <p:txBody>
          <a:bodyPr>
            <a:spAutoFit/>
          </a:bodyPr>
          <a:lstStyle/>
          <a:p>
            <a:pPr>
              <a:defRPr/>
            </a:pPr>
            <a:r>
              <a:rPr lang="en-US" sz="4400" b="1" dirty="0">
                <a:solidFill>
                  <a:prstClr val="black"/>
                </a:solidFill>
                <a:latin typeface="Franklin Gothic Book"/>
                <a:ea typeface="+mj-ea"/>
                <a:cs typeface="+mj-cs"/>
              </a:rPr>
              <a:t>MANAGING BARRIERS</a:t>
            </a:r>
          </a:p>
        </p:txBody>
      </p:sp>
      <p:sp>
        <p:nvSpPr>
          <p:cNvPr id="6" name="Horizontal Scroll 5"/>
          <p:cNvSpPr/>
          <p:nvPr/>
        </p:nvSpPr>
        <p:spPr>
          <a:xfrm>
            <a:off x="3276600" y="4343400"/>
            <a:ext cx="4572000" cy="1066800"/>
          </a:xfrm>
          <a:prstGeom prst="horizontalScroll">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Skill of anticipatory guidance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762000" y="274638"/>
            <a:ext cx="7924800" cy="1143000"/>
          </a:xfrm>
        </p:spPr>
        <p:txBody>
          <a:bodyPr/>
          <a:lstStyle/>
          <a:p>
            <a:pPr eaLnBrk="1" hangingPunct="1"/>
            <a:r>
              <a:rPr lang="en-US" b="1" smtClean="0">
                <a:solidFill>
                  <a:schemeClr val="tx1"/>
                </a:solidFill>
              </a:rPr>
              <a:t>Role of Counsellor in Linking Clients to Schemes</a:t>
            </a:r>
          </a:p>
        </p:txBody>
      </p:sp>
      <p:sp>
        <p:nvSpPr>
          <p:cNvPr id="12291" name="Content Placeholder 2"/>
          <p:cNvSpPr>
            <a:spLocks noGrp="1"/>
          </p:cNvSpPr>
          <p:nvPr>
            <p:ph sz="quarter" idx="1"/>
          </p:nvPr>
        </p:nvSpPr>
        <p:spPr>
          <a:xfrm>
            <a:off x="914400" y="3276600"/>
            <a:ext cx="7772400" cy="2743200"/>
          </a:xfrm>
        </p:spPr>
        <p:txBody>
          <a:bodyPr/>
          <a:lstStyle/>
          <a:p>
            <a:r>
              <a:rPr lang="en-US" dirty="0" smtClean="0"/>
              <a:t>Develop linkages with various government departments. It is important for the benefit of the clients. </a:t>
            </a:r>
          </a:p>
        </p:txBody>
      </p:sp>
      <p:sp>
        <p:nvSpPr>
          <p:cNvPr id="4" name="TextBox 3"/>
          <p:cNvSpPr txBox="1"/>
          <p:nvPr/>
        </p:nvSpPr>
        <p:spPr>
          <a:xfrm>
            <a:off x="838200" y="1905000"/>
            <a:ext cx="5638800" cy="1046163"/>
          </a:xfrm>
          <a:prstGeom prst="rect">
            <a:avLst/>
          </a:prstGeom>
          <a:noFill/>
        </p:spPr>
        <p:txBody>
          <a:bodyPr>
            <a:spAutoFit/>
          </a:bodyPr>
          <a:lstStyle/>
          <a:p>
            <a:pPr>
              <a:defRPr/>
            </a:pPr>
            <a:r>
              <a:rPr lang="en-US" sz="4400" b="1" dirty="0">
                <a:solidFill>
                  <a:prstClr val="black"/>
                </a:solidFill>
                <a:latin typeface="Franklin Gothic Book"/>
                <a:ea typeface="+mj-ea"/>
                <a:cs typeface="+mj-cs"/>
              </a:rPr>
              <a:t>ENHANCING LINKAGES</a:t>
            </a:r>
          </a:p>
          <a:p>
            <a:pPr>
              <a:defRPr/>
            </a:pP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3954</TotalTime>
  <Words>840</Words>
  <Application>Microsoft Office PowerPoint</Application>
  <PresentationFormat>On-screen Show (4:3)</PresentationFormat>
  <Paragraphs>96</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Equity</vt:lpstr>
      <vt:lpstr>Assistance Schemes for PLHIVs A Special Linkage</vt:lpstr>
      <vt:lpstr>Objectives</vt:lpstr>
      <vt:lpstr>Schemes for PLHIVs</vt:lpstr>
      <vt:lpstr>Role of Counsellor in Linking Clients to Schemes</vt:lpstr>
      <vt:lpstr>Role of Counsellor in Linking Clients to Schemes</vt:lpstr>
      <vt:lpstr>Role of Counsellor in Linking Clients to Schemes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Basics of Antiretroviral Therapy</dc:title>
  <dc:creator>Rajesh Singh</dc:creator>
  <cp:lastModifiedBy>Rajesh Singh</cp:lastModifiedBy>
  <cp:revision>445</cp:revision>
  <dcterms:created xsi:type="dcterms:W3CDTF">2006-08-16T00:00:00Z</dcterms:created>
  <dcterms:modified xsi:type="dcterms:W3CDTF">2011-09-07T14:54:06Z</dcterms:modified>
</cp:coreProperties>
</file>