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handoutMasterIdLst>
    <p:handoutMasterId r:id="rId25"/>
  </p:handoutMasterIdLst>
  <p:sldIdLst>
    <p:sldId id="256" r:id="rId2"/>
    <p:sldId id="268" r:id="rId3"/>
    <p:sldId id="269" r:id="rId4"/>
    <p:sldId id="261" r:id="rId5"/>
    <p:sldId id="275" r:id="rId6"/>
    <p:sldId id="278" r:id="rId7"/>
    <p:sldId id="277" r:id="rId8"/>
    <p:sldId id="274" r:id="rId9"/>
    <p:sldId id="271" r:id="rId10"/>
    <p:sldId id="285" r:id="rId11"/>
    <p:sldId id="286" r:id="rId12"/>
    <p:sldId id="287" r:id="rId13"/>
    <p:sldId id="288" r:id="rId14"/>
    <p:sldId id="289" r:id="rId15"/>
    <p:sldId id="279" r:id="rId16"/>
    <p:sldId id="265" r:id="rId17"/>
    <p:sldId id="266" r:id="rId18"/>
    <p:sldId id="267" r:id="rId19"/>
    <p:sldId id="283" r:id="rId20"/>
    <p:sldId id="280" r:id="rId21"/>
    <p:sldId id="281" r:id="rId22"/>
    <p:sldId id="282" r:id="rId23"/>
  </p:sldIdLst>
  <p:sldSz cx="9144000" cy="6858000" type="screen4x3"/>
  <p:notesSz cx="6797675" cy="987425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modifyVerifier cryptProviderType="rsaFull" cryptAlgorithmClass="hash" cryptAlgorithmType="typeAny" cryptAlgorithmSid="4" spinCount="100000" saltData="bLkRIziJ6wCHEVePbpqyFQ==" hashData="rzYHh/ag+sEL6MlQl1FhECkvTxM="/>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99FF"/>
    <a:srgbClr val="3399FF"/>
    <a:srgbClr val="CCCCFF"/>
    <a:srgbClr val="99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8607" autoAdjust="0"/>
  </p:normalViewPr>
  <p:slideViewPr>
    <p:cSldViewPr>
      <p:cViewPr>
        <p:scale>
          <a:sx n="70" d="100"/>
          <a:sy n="70" d="100"/>
        </p:scale>
        <p:origin x="-1374" y="192"/>
      </p:cViewPr>
      <p:guideLst>
        <p:guide orient="horz" pos="2160"/>
        <p:guide pos="2880"/>
      </p:guideLst>
    </p:cSldViewPr>
  </p:slideViewPr>
  <p:notesTextViewPr>
    <p:cViewPr>
      <p:scale>
        <a:sx n="100" d="100"/>
        <a:sy n="100" d="100"/>
      </p:scale>
      <p:origin x="0" y="0"/>
    </p:cViewPr>
  </p:notesTextViewPr>
  <p:notesViewPr>
    <p:cSldViewPr>
      <p:cViewPr>
        <p:scale>
          <a:sx n="110" d="100"/>
          <a:sy n="110" d="100"/>
        </p:scale>
        <p:origin x="-558" y="3168"/>
      </p:cViewPr>
      <p:guideLst>
        <p:guide orient="horz" pos="3110"/>
        <p:guide pos="2141"/>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3713"/>
          </a:xfrm>
          <a:prstGeom prst="rect">
            <a:avLst/>
          </a:prstGeom>
        </p:spPr>
        <p:txBody>
          <a:bodyPr vert="horz" lIns="91440" tIns="45720" rIns="91440" bIns="45720" rtlCol="0"/>
          <a:lstStyle>
            <a:lvl1pPr algn="r">
              <a:defRPr sz="1200"/>
            </a:lvl1pPr>
          </a:lstStyle>
          <a:p>
            <a:fld id="{EADB8559-482A-489B-B8C0-A6067F343513}" type="datetimeFigureOut">
              <a:rPr lang="en-US" smtClean="0"/>
              <a:pPr/>
              <a:t>9/7/2011</a:t>
            </a:fld>
            <a:endParaRPr lang="en-US"/>
          </a:p>
        </p:txBody>
      </p:sp>
      <p:sp>
        <p:nvSpPr>
          <p:cNvPr id="4" name="Footer Placeholder 3"/>
          <p:cNvSpPr>
            <a:spLocks noGrp="1"/>
          </p:cNvSpPr>
          <p:nvPr>
            <p:ph type="ftr" sz="quarter" idx="2"/>
          </p:nvPr>
        </p:nvSpPr>
        <p:spPr>
          <a:xfrm>
            <a:off x="0" y="9378824"/>
            <a:ext cx="2945659" cy="49371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378824"/>
            <a:ext cx="2945659" cy="493713"/>
          </a:xfrm>
          <a:prstGeom prst="rect">
            <a:avLst/>
          </a:prstGeom>
        </p:spPr>
        <p:txBody>
          <a:bodyPr vert="horz" lIns="91440" tIns="45720" rIns="91440" bIns="45720" rtlCol="0" anchor="b"/>
          <a:lstStyle>
            <a:lvl1pPr algn="r">
              <a:defRPr sz="1200"/>
            </a:lvl1pPr>
          </a:lstStyle>
          <a:p>
            <a:fld id="{30F63C79-EA43-4FC5-B8B5-724C5080125B}"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713"/>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50443" y="0"/>
            <a:ext cx="2945659" cy="493713"/>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53C2C64C-C3F5-4307-BF29-C9645A09A2A2}" type="datetimeFigureOut">
              <a:rPr lang="en-US"/>
              <a:pPr>
                <a:defRPr/>
              </a:pPr>
              <a:t>9/7/2011</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768" y="4690269"/>
            <a:ext cx="5438140" cy="444341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378824"/>
            <a:ext cx="2945659" cy="493713"/>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50443" y="9378824"/>
            <a:ext cx="2945659" cy="493713"/>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9FE247B9-839F-48C0-98D1-8D67FF938BB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Introduce the session to the participants</a:t>
            </a:r>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554D19D-0E8B-4220-B776-676CF7BF4954}" type="slidenum">
              <a:rPr lang="en-US"/>
              <a:pPr fontAlgn="base">
                <a:spcBef>
                  <a:spcPct val="0"/>
                </a:spcBef>
                <a:spcAft>
                  <a:spcPct val="0"/>
                </a:spcAft>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Cycle</a:t>
            </a:r>
            <a:r>
              <a:rPr lang="en-US" baseline="0" dirty="0" smtClean="0"/>
              <a:t> Beads- Family Planning Method</a:t>
            </a:r>
          </a:p>
          <a:p>
            <a:pPr>
              <a:buFont typeface="Arial" pitchFamily="34" charset="0"/>
              <a:buChar char="•"/>
            </a:pPr>
            <a:r>
              <a:rPr lang="en-US" baseline="0" dirty="0" smtClean="0"/>
              <a:t> A women can know when she is likely to get pregnant if she had an unprotected sex. </a:t>
            </a:r>
          </a:p>
          <a:p>
            <a:pPr>
              <a:buFont typeface="Arial" pitchFamily="34" charset="0"/>
              <a:buChar char="•"/>
            </a:pPr>
            <a:r>
              <a:rPr lang="en-US" baseline="0" dirty="0" smtClean="0"/>
              <a:t> Cycle Beads is a string of colored beads that represent each day of a woman’s menstrual cycle.</a:t>
            </a:r>
          </a:p>
          <a:p>
            <a:pPr>
              <a:buFont typeface="Arial" pitchFamily="34" charset="0"/>
              <a:buChar char="•"/>
            </a:pPr>
            <a:r>
              <a:rPr lang="en-US" baseline="0" dirty="0" smtClean="0"/>
              <a:t> There are 32 beads, and a black rubber ring.</a:t>
            </a:r>
          </a:p>
          <a:p>
            <a:pPr>
              <a:buFont typeface="Arial" pitchFamily="34" charset="0"/>
              <a:buChar char="•"/>
            </a:pPr>
            <a:r>
              <a:rPr lang="en-US" baseline="0" dirty="0" smtClean="0"/>
              <a:t> The beads are in following order:</a:t>
            </a:r>
          </a:p>
          <a:p>
            <a:pPr lvl="1">
              <a:buFont typeface="Arial" pitchFamily="34" charset="0"/>
              <a:buChar char="•"/>
            </a:pPr>
            <a:r>
              <a:rPr lang="en-US" baseline="0" dirty="0" smtClean="0"/>
              <a:t>First bead is Red</a:t>
            </a:r>
          </a:p>
          <a:p>
            <a:pPr lvl="1">
              <a:buFont typeface="Arial" pitchFamily="34" charset="0"/>
              <a:buChar char="•"/>
            </a:pPr>
            <a:r>
              <a:rPr lang="en-US" baseline="0" dirty="0" smtClean="0"/>
              <a:t>Next 6 are Brown</a:t>
            </a:r>
          </a:p>
          <a:p>
            <a:pPr lvl="1">
              <a:buFont typeface="Arial" pitchFamily="34" charset="0"/>
              <a:buChar char="•"/>
            </a:pPr>
            <a:r>
              <a:rPr lang="en-US" baseline="0" dirty="0" smtClean="0"/>
              <a:t>Next 12 are White</a:t>
            </a:r>
          </a:p>
          <a:p>
            <a:pPr lvl="1">
              <a:buFont typeface="Arial" pitchFamily="34" charset="0"/>
              <a:buChar char="•"/>
            </a:pPr>
            <a:r>
              <a:rPr lang="en-US" baseline="0" dirty="0" smtClean="0"/>
              <a:t>Next 7 are Brown</a:t>
            </a:r>
          </a:p>
          <a:p>
            <a:pPr lvl="1">
              <a:buFont typeface="Arial" pitchFamily="34" charset="0"/>
              <a:buChar char="•"/>
            </a:pPr>
            <a:r>
              <a:rPr lang="en-US" baseline="0" dirty="0" smtClean="0"/>
              <a:t>Next one is Dark Brown</a:t>
            </a:r>
          </a:p>
          <a:p>
            <a:pPr lvl="1">
              <a:buFont typeface="Arial" pitchFamily="34" charset="0"/>
              <a:buChar char="•"/>
            </a:pPr>
            <a:r>
              <a:rPr lang="en-US" baseline="0" dirty="0" smtClean="0"/>
              <a:t>Next 5 are Brown</a:t>
            </a:r>
          </a:p>
          <a:p>
            <a:pPr lvl="1">
              <a:buFont typeface="Arial" pitchFamily="34" charset="0"/>
              <a:buNone/>
            </a:pPr>
            <a:r>
              <a:rPr lang="en-US" baseline="0" dirty="0" smtClean="0"/>
              <a:t>The black cylinder with arrow at last.  </a:t>
            </a:r>
          </a:p>
          <a:p>
            <a:endParaRPr lang="en-US" dirty="0"/>
          </a:p>
        </p:txBody>
      </p:sp>
      <p:sp>
        <p:nvSpPr>
          <p:cNvPr id="4" name="Slide Number Placeholder 3"/>
          <p:cNvSpPr>
            <a:spLocks noGrp="1"/>
          </p:cNvSpPr>
          <p:nvPr>
            <p:ph type="sldNum" sz="quarter" idx="10"/>
          </p:nvPr>
        </p:nvSpPr>
        <p:spPr/>
        <p:txBody>
          <a:bodyPr/>
          <a:lstStyle/>
          <a:p>
            <a:fld id="{F309BA6E-5840-4983-A23B-B03CF67AF968}"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How to use it:</a:t>
            </a:r>
          </a:p>
          <a:p>
            <a:pPr>
              <a:buFont typeface="Arial" pitchFamily="34" charset="0"/>
              <a:buChar char="•"/>
            </a:pPr>
            <a:r>
              <a:rPr lang="en-US" dirty="0" smtClean="0"/>
              <a:t> On the first day of period move the </a:t>
            </a:r>
            <a:r>
              <a:rPr lang="en-US" b="1" dirty="0" smtClean="0"/>
              <a:t>Black Ring </a:t>
            </a:r>
            <a:r>
              <a:rPr lang="en-US" dirty="0" smtClean="0"/>
              <a:t>to the </a:t>
            </a:r>
            <a:r>
              <a:rPr lang="en-US" b="1" dirty="0" smtClean="0"/>
              <a:t>Red Bead</a:t>
            </a:r>
            <a:r>
              <a:rPr lang="en-US" dirty="0" smtClean="0"/>
              <a:t>. Also mark the</a:t>
            </a:r>
            <a:r>
              <a:rPr lang="en-US" baseline="0" dirty="0" smtClean="0"/>
              <a:t> f</a:t>
            </a:r>
            <a:r>
              <a:rPr lang="en-US" dirty="0" smtClean="0"/>
              <a:t>irst day of period in calendar. This will help if one forget to move the ring.</a:t>
            </a:r>
          </a:p>
          <a:p>
            <a:pPr>
              <a:buFont typeface="Arial" pitchFamily="34" charset="0"/>
              <a:buChar char="•"/>
            </a:pPr>
            <a:r>
              <a:rPr lang="en-US" dirty="0" smtClean="0"/>
              <a:t>Every morning move ring in direction of the Pointer stick (to the right).</a:t>
            </a:r>
            <a:endParaRPr lang="en-US" dirty="0"/>
          </a:p>
        </p:txBody>
      </p:sp>
      <p:sp>
        <p:nvSpPr>
          <p:cNvPr id="4" name="Slide Number Placeholder 3"/>
          <p:cNvSpPr>
            <a:spLocks noGrp="1"/>
          </p:cNvSpPr>
          <p:nvPr>
            <p:ph type="sldNum" sz="quarter" idx="10"/>
          </p:nvPr>
        </p:nvSpPr>
        <p:spPr/>
        <p:txBody>
          <a:bodyPr/>
          <a:lstStyle/>
          <a:p>
            <a:fld id="{F309BA6E-5840-4983-A23B-B03CF67AF968}"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 When the ring is on the White bead women is likely to get pregnant if she had unprotected sex. </a:t>
            </a:r>
            <a:endParaRPr lang="en-US" dirty="0"/>
          </a:p>
        </p:txBody>
      </p:sp>
      <p:sp>
        <p:nvSpPr>
          <p:cNvPr id="4" name="Slide Number Placeholder 3"/>
          <p:cNvSpPr>
            <a:spLocks noGrp="1"/>
          </p:cNvSpPr>
          <p:nvPr>
            <p:ph type="sldNum" sz="quarter" idx="10"/>
          </p:nvPr>
        </p:nvSpPr>
        <p:spPr/>
        <p:txBody>
          <a:bodyPr/>
          <a:lstStyle/>
          <a:p>
            <a:fld id="{F309BA6E-5840-4983-A23B-B03CF67AF968}"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 When the ring is on any of the brown beads a women is</a:t>
            </a:r>
            <a:r>
              <a:rPr lang="en-US" baseline="0" dirty="0" smtClean="0"/>
              <a:t> not likely to get pregnant if she had unprotected sex. </a:t>
            </a:r>
            <a:endParaRPr lang="en-US" dirty="0"/>
          </a:p>
        </p:txBody>
      </p:sp>
      <p:sp>
        <p:nvSpPr>
          <p:cNvPr id="4" name="Slide Number Placeholder 3"/>
          <p:cNvSpPr>
            <a:spLocks noGrp="1"/>
          </p:cNvSpPr>
          <p:nvPr>
            <p:ph type="sldNum" sz="quarter" idx="10"/>
          </p:nvPr>
        </p:nvSpPr>
        <p:spPr/>
        <p:txBody>
          <a:bodyPr/>
          <a:lstStyle/>
          <a:p>
            <a:fld id="{F309BA6E-5840-4983-A23B-B03CF67AF968}"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 The</a:t>
            </a:r>
            <a:r>
              <a:rPr lang="en-US" baseline="0" dirty="0" smtClean="0"/>
              <a:t> day when next period starts, move the ring to </a:t>
            </a:r>
            <a:r>
              <a:rPr lang="en-US" dirty="0" smtClean="0"/>
              <a:t>the </a:t>
            </a:r>
            <a:r>
              <a:rPr lang="en-US" baseline="0" dirty="0" smtClean="0"/>
              <a:t>red bead again. Skip over </a:t>
            </a:r>
            <a:r>
              <a:rPr lang="en-US" dirty="0" smtClean="0"/>
              <a:t>the</a:t>
            </a:r>
            <a:r>
              <a:rPr lang="en-US" baseline="0" dirty="0" smtClean="0"/>
              <a:t> remaining Brown Beads.  </a:t>
            </a:r>
          </a:p>
          <a:p>
            <a:pPr>
              <a:buFont typeface="Arial" pitchFamily="34" charset="0"/>
              <a:buChar char="•"/>
            </a:pPr>
            <a:r>
              <a:rPr lang="en-US" baseline="0" dirty="0" smtClean="0"/>
              <a:t> If the next period starts before the ring is moved to </a:t>
            </a:r>
            <a:r>
              <a:rPr lang="en-US" b="1" baseline="0" dirty="0" smtClean="0"/>
              <a:t>dark brown </a:t>
            </a:r>
            <a:r>
              <a:rPr lang="en-US" baseline="0" dirty="0" smtClean="0"/>
              <a:t>bead, the cycle is shorter than 26 days and </a:t>
            </a:r>
          </a:p>
          <a:p>
            <a:pPr>
              <a:buFont typeface="Arial" pitchFamily="34" charset="0"/>
              <a:buChar char="•"/>
            </a:pPr>
            <a:r>
              <a:rPr lang="en-US" baseline="0" dirty="0" smtClean="0"/>
              <a:t> If the next period does not start by the day after the ring is moved to last Brown bead, the cycle is longer than 32 days. </a:t>
            </a:r>
          </a:p>
          <a:p>
            <a:pPr>
              <a:buFont typeface="Arial" pitchFamily="34" charset="0"/>
              <a:buChar char="•"/>
            </a:pPr>
            <a:endParaRPr lang="en-US" baseline="0" dirty="0" smtClean="0"/>
          </a:p>
          <a:p>
            <a:pPr>
              <a:buFont typeface="Arial" pitchFamily="34" charset="0"/>
              <a:buNone/>
            </a:pPr>
            <a:r>
              <a:rPr lang="en-US" dirty="0" smtClean="0"/>
              <a:t>Note: For a women who have more than one cycle in one year that is shorter than</a:t>
            </a:r>
            <a:r>
              <a:rPr lang="en-US" baseline="0" dirty="0" smtClean="0"/>
              <a:t> 26 days or longer than 32 days, </a:t>
            </a:r>
            <a:r>
              <a:rPr lang="en-US" dirty="0" smtClean="0"/>
              <a:t>the</a:t>
            </a:r>
            <a:r>
              <a:rPr lang="en-US" baseline="0" dirty="0" smtClean="0"/>
              <a:t> Cycle Beads may not work for her. </a:t>
            </a:r>
            <a:r>
              <a:rPr lang="en-US" dirty="0" smtClean="0"/>
              <a:t> </a:t>
            </a:r>
            <a:endParaRPr lang="en-US" dirty="0"/>
          </a:p>
        </p:txBody>
      </p:sp>
      <p:sp>
        <p:nvSpPr>
          <p:cNvPr id="4" name="Slide Number Placeholder 3"/>
          <p:cNvSpPr>
            <a:spLocks noGrp="1"/>
          </p:cNvSpPr>
          <p:nvPr>
            <p:ph type="sldNum" sz="quarter" idx="10"/>
          </p:nvPr>
        </p:nvSpPr>
        <p:spPr/>
        <p:txBody>
          <a:bodyPr/>
          <a:lstStyle/>
          <a:p>
            <a:fld id="{F309BA6E-5840-4983-A23B-B03CF67AF968}"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55000" lnSpcReduction="20000"/>
          </a:bodyPr>
          <a:lstStyle/>
          <a:p>
            <a:pPr fontAlgn="auto">
              <a:spcBef>
                <a:spcPts val="0"/>
              </a:spcBef>
              <a:spcAft>
                <a:spcPts val="0"/>
              </a:spcAft>
              <a:defRPr/>
            </a:pPr>
            <a:r>
              <a:rPr lang="en-IN" sz="1500" b="1" dirty="0" smtClean="0"/>
              <a:t>Other Family Planning Methods</a:t>
            </a:r>
          </a:p>
          <a:p>
            <a:pPr fontAlgn="auto">
              <a:spcBef>
                <a:spcPts val="0"/>
              </a:spcBef>
              <a:spcAft>
                <a:spcPts val="0"/>
              </a:spcAft>
              <a:defRPr/>
            </a:pPr>
            <a:endParaRPr lang="en-IN" b="1" dirty="0" smtClean="0"/>
          </a:p>
          <a:p>
            <a:pPr fontAlgn="auto">
              <a:spcBef>
                <a:spcPts val="0"/>
              </a:spcBef>
              <a:spcAft>
                <a:spcPts val="0"/>
              </a:spcAft>
              <a:defRPr/>
            </a:pPr>
            <a:r>
              <a:rPr lang="en-IN" b="1" dirty="0" smtClean="0"/>
              <a:t>Intra-uterine device</a:t>
            </a:r>
            <a:endParaRPr lang="en-US" b="1" dirty="0" smtClean="0"/>
          </a:p>
          <a:p>
            <a:pPr fontAlgn="auto">
              <a:spcBef>
                <a:spcPts val="0"/>
              </a:spcBef>
              <a:spcAft>
                <a:spcPts val="0"/>
              </a:spcAft>
              <a:defRPr/>
            </a:pPr>
            <a:r>
              <a:rPr lang="en-IN" dirty="0" smtClean="0"/>
              <a:t>The intra-uterine device (</a:t>
            </a:r>
            <a:r>
              <a:rPr lang="en-IN" i="1" dirty="0" smtClean="0"/>
              <a:t>Copper T</a:t>
            </a:r>
            <a:r>
              <a:rPr lang="en-IN" dirty="0" smtClean="0"/>
              <a:t>) is a small plastic instrument which fits snugly inside the uterus and prevents pregnancy by preventing a fertilized ovum from implanting inside the uterus. It may be used effectively for </a:t>
            </a:r>
            <a:r>
              <a:rPr lang="en-IN" dirty="0" err="1" smtClean="0"/>
              <a:t>upto</a:t>
            </a:r>
            <a:r>
              <a:rPr lang="en-IN" dirty="0" smtClean="0"/>
              <a:t> 12 years or till the woman wants to remove it. A woman may experience increased menstrual bleeding and cramps. It is contra-indicated for women with HIV who also have STI.</a:t>
            </a:r>
            <a:endParaRPr lang="en-US" dirty="0" smtClean="0"/>
          </a:p>
          <a:p>
            <a:pPr fontAlgn="auto">
              <a:spcBef>
                <a:spcPts val="0"/>
              </a:spcBef>
              <a:spcAft>
                <a:spcPts val="0"/>
              </a:spcAft>
              <a:defRPr/>
            </a:pPr>
            <a:endParaRPr lang="en-US" dirty="0" smtClean="0"/>
          </a:p>
          <a:p>
            <a:pPr fontAlgn="auto">
              <a:spcBef>
                <a:spcPts val="0"/>
              </a:spcBef>
              <a:spcAft>
                <a:spcPts val="0"/>
              </a:spcAft>
              <a:defRPr/>
            </a:pPr>
            <a:r>
              <a:rPr lang="en-IN" b="1" dirty="0" smtClean="0"/>
              <a:t>Surgical sterilization </a:t>
            </a:r>
            <a:endParaRPr lang="en-US" b="1" dirty="0" smtClean="0"/>
          </a:p>
          <a:p>
            <a:pPr fontAlgn="auto">
              <a:spcBef>
                <a:spcPts val="0"/>
              </a:spcBef>
              <a:spcAft>
                <a:spcPts val="0"/>
              </a:spcAft>
              <a:defRPr/>
            </a:pPr>
            <a:r>
              <a:rPr lang="en-IN" dirty="0" smtClean="0"/>
              <a:t>Surgical sterilization in men involves severing the vas deferens and in women involves tying up the fallopian tubes. Both of these are permanent methods and are highly effective. They are not recommended for persons who already display AIDS symptoms.</a:t>
            </a:r>
            <a:endParaRPr lang="en-US" dirty="0" smtClean="0"/>
          </a:p>
          <a:p>
            <a:pPr fontAlgn="auto">
              <a:spcBef>
                <a:spcPts val="0"/>
              </a:spcBef>
              <a:spcAft>
                <a:spcPts val="0"/>
              </a:spcAft>
              <a:defRPr/>
            </a:pPr>
            <a:endParaRPr lang="en-US" dirty="0"/>
          </a:p>
        </p:txBody>
      </p:sp>
      <p:sp>
        <p:nvSpPr>
          <p:cNvPr id="256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EC593BC-DE01-4DD0-8239-6A193C30D6B0}" type="slidenum">
              <a:rPr lang="en-US"/>
              <a:pPr fontAlgn="base">
                <a:spcBef>
                  <a:spcPct val="0"/>
                </a:spcBef>
                <a:spcAft>
                  <a:spcPct val="0"/>
                </a:spcAft>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Explain the table to the participants</a:t>
            </a:r>
          </a:p>
        </p:txBody>
      </p:sp>
      <p:sp>
        <p:nvSpPr>
          <p:cNvPr id="26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E20C556-32B5-412F-9351-6173C1D876A0}" type="slidenum">
              <a:rPr lang="en-US"/>
              <a:pPr fontAlgn="base">
                <a:spcBef>
                  <a:spcPct val="0"/>
                </a:spcBef>
                <a:spcAft>
                  <a:spcPct val="0"/>
                </a:spcAft>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Explain the table to the participants</a:t>
            </a:r>
          </a:p>
          <a:p>
            <a:pPr>
              <a:spcBef>
                <a:spcPct val="0"/>
              </a:spcBef>
            </a:pPr>
            <a:endParaRPr lang="en-US" smtClean="0"/>
          </a:p>
        </p:txBody>
      </p:sp>
      <p:sp>
        <p:nvSpPr>
          <p:cNvPr id="27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DA09ABD-7EB5-4F7D-9431-0815FB8A8B88}" type="slidenum">
              <a:rPr lang="en-US"/>
              <a:pPr fontAlgn="base">
                <a:spcBef>
                  <a:spcPct val="0"/>
                </a:spcBef>
                <a:spcAft>
                  <a:spcPct val="0"/>
                </a:spcAft>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Explain the table to the participants</a:t>
            </a:r>
          </a:p>
          <a:p>
            <a:pPr>
              <a:spcBef>
                <a:spcPct val="0"/>
              </a:spcBef>
            </a:pPr>
            <a:endParaRPr lang="en-US"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8DBA2C6-F104-40F3-8224-B6133916A7F7}" type="slidenum">
              <a:rPr lang="en-US"/>
              <a:pPr fontAlgn="base">
                <a:spcBef>
                  <a:spcPct val="0"/>
                </a:spcBef>
                <a:spcAft>
                  <a:spcPct val="0"/>
                </a:spcAft>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N" sz="1200" kern="1200" dirty="0" smtClean="0">
                <a:solidFill>
                  <a:schemeClr val="tx1"/>
                </a:solidFill>
                <a:latin typeface="+mn-lt"/>
                <a:ea typeface="+mn-ea"/>
                <a:cs typeface="+mn-cs"/>
              </a:rPr>
              <a:t>ICTC counsellors may ask how to actually integrate Family Planning into their HIV work. Here are some guidelines:</a:t>
            </a:r>
            <a:endParaRPr lang="en-US" sz="1200" kern="1200" dirty="0" smtClean="0">
              <a:solidFill>
                <a:schemeClr val="tx1"/>
              </a:solidFill>
              <a:latin typeface="+mn-lt"/>
              <a:ea typeface="+mn-ea"/>
              <a:cs typeface="+mn-cs"/>
            </a:endParaRPr>
          </a:p>
          <a:p>
            <a:pPr>
              <a:buFont typeface="Arial" pitchFamily="34" charset="0"/>
              <a:buChar char="•"/>
            </a:pPr>
            <a:r>
              <a:rPr lang="en-IN" sz="1200" kern="1200" dirty="0" smtClean="0">
                <a:solidFill>
                  <a:schemeClr val="tx1"/>
                </a:solidFill>
                <a:latin typeface="+mn-lt"/>
                <a:ea typeface="+mn-ea"/>
                <a:cs typeface="+mn-cs"/>
              </a:rPr>
              <a:t>Ask every client who is married or in a committed relationship what method they use to plan their family - Planning a family can mean delaying pregnancy as well as limiting the number of children.</a:t>
            </a:r>
            <a:endParaRPr lang="en-US" sz="1200" kern="1200" dirty="0" smtClean="0">
              <a:solidFill>
                <a:schemeClr val="tx1"/>
              </a:solidFill>
              <a:latin typeface="+mn-lt"/>
              <a:ea typeface="+mn-ea"/>
              <a:cs typeface="+mn-cs"/>
            </a:endParaRPr>
          </a:p>
          <a:p>
            <a:pPr>
              <a:buFont typeface="Arial" pitchFamily="34" charset="0"/>
              <a:buChar char="•"/>
            </a:pPr>
            <a:r>
              <a:rPr lang="en-IN" sz="1200" kern="1200" dirty="0" smtClean="0">
                <a:solidFill>
                  <a:schemeClr val="tx1"/>
                </a:solidFill>
                <a:latin typeface="+mn-lt"/>
                <a:ea typeface="+mn-ea"/>
                <a:cs typeface="+mn-cs"/>
              </a:rPr>
              <a:t>Ask every client who is married or in a committed relationship about the number of children they would like to have.</a:t>
            </a:r>
            <a:endParaRPr lang="en-US" sz="1200" kern="1200" dirty="0" smtClean="0">
              <a:solidFill>
                <a:schemeClr val="tx1"/>
              </a:solidFill>
              <a:latin typeface="+mn-lt"/>
              <a:ea typeface="+mn-ea"/>
              <a:cs typeface="+mn-cs"/>
            </a:endParaRPr>
          </a:p>
          <a:p>
            <a:pPr lvl="1">
              <a:buFont typeface="Arial" pitchFamily="34" charset="0"/>
              <a:buChar char="•"/>
            </a:pPr>
            <a:r>
              <a:rPr lang="en-IN" sz="1200" kern="1200" dirty="0" smtClean="0">
                <a:solidFill>
                  <a:schemeClr val="tx1"/>
                </a:solidFill>
                <a:latin typeface="+mn-lt"/>
                <a:ea typeface="+mn-ea"/>
                <a:cs typeface="+mn-cs"/>
              </a:rPr>
              <a:t>For clients who indicate that they already have the number of children they prefer, discuss the permanent methods such as sterilization.</a:t>
            </a:r>
            <a:endParaRPr lang="en-US" sz="1200" kern="1200" dirty="0" smtClean="0">
              <a:solidFill>
                <a:schemeClr val="tx1"/>
              </a:solidFill>
              <a:latin typeface="+mn-lt"/>
              <a:ea typeface="+mn-ea"/>
              <a:cs typeface="+mn-cs"/>
            </a:endParaRPr>
          </a:p>
          <a:p>
            <a:pPr lvl="1">
              <a:buFont typeface="Arial" pitchFamily="34" charset="0"/>
              <a:buChar char="•"/>
            </a:pPr>
            <a:r>
              <a:rPr lang="en-IN" sz="1200" kern="1200" dirty="0" smtClean="0">
                <a:solidFill>
                  <a:schemeClr val="tx1"/>
                </a:solidFill>
                <a:latin typeface="+mn-lt"/>
                <a:ea typeface="+mn-ea"/>
                <a:cs typeface="+mn-cs"/>
              </a:rPr>
              <a:t>For clients who indicate they might like to have more children in future, discuss less permanent methods such as implants or intrauterine devices.</a:t>
            </a:r>
            <a:endParaRPr lang="en-US" sz="1200" kern="1200" dirty="0" smtClean="0">
              <a:solidFill>
                <a:schemeClr val="tx1"/>
              </a:solidFill>
              <a:latin typeface="+mn-lt"/>
              <a:ea typeface="+mn-ea"/>
              <a:cs typeface="+mn-cs"/>
            </a:endParaRPr>
          </a:p>
          <a:p>
            <a:pPr>
              <a:buFont typeface="Arial" pitchFamily="34" charset="0"/>
              <a:buChar char="•"/>
            </a:pPr>
            <a:r>
              <a:rPr lang="en-IN" sz="1200" kern="1200" dirty="0" smtClean="0">
                <a:solidFill>
                  <a:schemeClr val="tx1"/>
                </a:solidFill>
                <a:latin typeface="+mn-lt"/>
                <a:ea typeface="+mn-ea"/>
                <a:cs typeface="+mn-cs"/>
              </a:rPr>
              <a:t>Use hierarchical counselling – that is discuss all methods but stress the methods which have a higher effectiveness, or list and describe the methods in order of how effective they are.</a:t>
            </a:r>
            <a:endParaRPr lang="en-US" sz="1200" kern="1200" dirty="0" smtClean="0">
              <a:solidFill>
                <a:schemeClr val="tx1"/>
              </a:solidFill>
              <a:latin typeface="+mn-lt"/>
              <a:ea typeface="+mn-ea"/>
              <a:cs typeface="+mn-cs"/>
            </a:endParaRPr>
          </a:p>
          <a:p>
            <a:pPr>
              <a:buFont typeface="Arial" pitchFamily="34" charset="0"/>
              <a:buChar char="•"/>
            </a:pPr>
            <a:r>
              <a:rPr lang="en-IN" sz="1200" kern="1200" dirty="0" smtClean="0">
                <a:solidFill>
                  <a:schemeClr val="tx1"/>
                </a:solidFill>
                <a:latin typeface="+mn-lt"/>
                <a:ea typeface="+mn-ea"/>
                <a:cs typeface="+mn-cs"/>
              </a:rPr>
              <a:t>Be gender-sensitive – Do not discuss the female methods only.</a:t>
            </a:r>
            <a:endParaRPr lang="en-US" sz="1200" kern="1200" dirty="0" smtClean="0">
              <a:solidFill>
                <a:schemeClr val="tx1"/>
              </a:solidFill>
              <a:latin typeface="+mn-lt"/>
              <a:ea typeface="+mn-ea"/>
              <a:cs typeface="+mn-cs"/>
            </a:endParaRPr>
          </a:p>
          <a:p>
            <a:pPr>
              <a:buFont typeface="Arial" pitchFamily="34" charset="0"/>
              <a:buChar char="•"/>
            </a:pPr>
            <a:r>
              <a:rPr lang="en-IN" sz="1200" kern="1200" dirty="0" smtClean="0">
                <a:solidFill>
                  <a:schemeClr val="tx1"/>
                </a:solidFill>
                <a:latin typeface="+mn-lt"/>
                <a:ea typeface="+mn-ea"/>
                <a:cs typeface="+mn-cs"/>
              </a:rPr>
              <a:t>Address HIV prevention concerns clearly.</a:t>
            </a:r>
            <a:endParaRPr lang="en-US" sz="1200" kern="1200" dirty="0" smtClean="0">
              <a:solidFill>
                <a:schemeClr val="tx1"/>
              </a:solidFill>
              <a:latin typeface="+mn-lt"/>
              <a:ea typeface="+mn-ea"/>
              <a:cs typeface="+mn-cs"/>
            </a:endParaRPr>
          </a:p>
          <a:p>
            <a:pPr>
              <a:buFont typeface="Arial" pitchFamily="34" charset="0"/>
              <a:buChar char="•"/>
            </a:pPr>
            <a:r>
              <a:rPr lang="en-IN" sz="1200" kern="1200" dirty="0" smtClean="0">
                <a:solidFill>
                  <a:schemeClr val="tx1"/>
                </a:solidFill>
                <a:latin typeface="+mn-lt"/>
                <a:ea typeface="+mn-ea"/>
                <a:cs typeface="+mn-cs"/>
              </a:rPr>
              <a:t>Explain clearly where and when clients may access family planning services.</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9FE247B9-839F-48C0-98D1-8D67FF938BB5}"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Explain the objectives of the session</a:t>
            </a:r>
          </a:p>
        </p:txBody>
      </p:sp>
      <p:sp>
        <p:nvSpPr>
          <p:cNvPr id="194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2082212-0E76-48DE-A71C-8E4249EA3406}" type="slidenum">
              <a:rPr lang="en-US"/>
              <a:pPr fontAlgn="base">
                <a:spcBef>
                  <a:spcPct val="0"/>
                </a:spcBef>
                <a:spcAft>
                  <a:spcPct val="0"/>
                </a:spcAft>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Participants may check their handouts.</a:t>
            </a:r>
          </a:p>
          <a:p>
            <a:pPr eaLnBrk="1" hangingPunct="1">
              <a:spcBef>
                <a:spcPct val="0"/>
              </a:spcBef>
            </a:pPr>
            <a:endParaRPr lang="en-US" dirty="0" smtClean="0"/>
          </a:p>
          <a:p>
            <a:pPr eaLnBrk="1" hangingPunct="1">
              <a:spcBef>
                <a:spcPct val="0"/>
              </a:spcBef>
            </a:pPr>
            <a:r>
              <a:rPr lang="en-US" dirty="0" smtClean="0"/>
              <a:t>Definitely contraindicated is: The Contraceptive Pill</a:t>
            </a:r>
          </a:p>
          <a:p>
            <a:pPr eaLnBrk="1" hangingPunct="1">
              <a:spcBef>
                <a:spcPct val="0"/>
              </a:spcBef>
            </a:pPr>
            <a:endParaRPr lang="en-US" dirty="0" smtClean="0"/>
          </a:p>
          <a:p>
            <a:pPr eaLnBrk="1" hangingPunct="1">
              <a:spcBef>
                <a:spcPct val="0"/>
              </a:spcBef>
            </a:pPr>
            <a:r>
              <a:rPr lang="en-US" dirty="0" err="1" smtClean="0"/>
              <a:t>Lactational</a:t>
            </a:r>
            <a:r>
              <a:rPr lang="en-US" dirty="0" smtClean="0"/>
              <a:t> </a:t>
            </a:r>
            <a:r>
              <a:rPr lang="en-US" dirty="0" err="1" smtClean="0"/>
              <a:t>Amennorrhoea</a:t>
            </a:r>
            <a:r>
              <a:rPr lang="en-US" baseline="0" dirty="0" smtClean="0"/>
              <a:t> will be applicable only for first 6 months – then she should choose another method.</a:t>
            </a:r>
          </a:p>
          <a:p>
            <a:pPr eaLnBrk="1" hangingPunct="1">
              <a:spcBef>
                <a:spcPct val="0"/>
              </a:spcBef>
            </a:pPr>
            <a:endParaRPr lang="en-US" baseline="0" dirty="0" smtClean="0"/>
          </a:p>
          <a:p>
            <a:pPr eaLnBrk="1" hangingPunct="1">
              <a:spcBef>
                <a:spcPct val="0"/>
              </a:spcBef>
            </a:pPr>
            <a:r>
              <a:rPr lang="en-US" baseline="0" dirty="0" smtClean="0"/>
              <a:t>As both she and partner are not HIV-infected, they are not restricted to condoms. Also as this is her first child, she may not be interested in permanent methods.</a:t>
            </a:r>
            <a:endParaRPr lang="en-US" dirty="0" smtClean="0"/>
          </a:p>
          <a:p>
            <a:pPr eaLnBrk="1" hangingPunct="1">
              <a:spcBef>
                <a:spcPct val="0"/>
              </a:spcBef>
            </a:pPr>
            <a:r>
              <a:rPr lang="en-US" i="1" dirty="0" smtClean="0"/>
              <a:t> </a:t>
            </a:r>
          </a:p>
          <a:p>
            <a:pPr eaLnBrk="1" hangingPunct="1">
              <a:spcBef>
                <a:spcPct val="0"/>
              </a:spcBef>
            </a:pPr>
            <a:r>
              <a:rPr lang="en-US" i="1" dirty="0" smtClean="0"/>
              <a:t>The trainer should make sure they understand the case properly.</a:t>
            </a:r>
            <a:endParaRPr lang="en-US" dirty="0" smtClean="0"/>
          </a:p>
        </p:txBody>
      </p:sp>
      <p:sp>
        <p:nvSpPr>
          <p:cNvPr id="112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B1C5AA3-C139-4835-AC7A-28EC7D51E45D}" type="slidenum">
              <a:rPr lang="en-US" smtClean="0"/>
              <a:pPr fontAlgn="base">
                <a:spcBef>
                  <a:spcPct val="0"/>
                </a:spcBef>
                <a:spcAft>
                  <a:spcPct val="0"/>
                </a:spcAft>
                <a:defRPr/>
              </a:pPr>
              <a:t>20</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Participants may check their handouts.</a:t>
            </a:r>
          </a:p>
          <a:p>
            <a:pPr eaLnBrk="1" hangingPunct="1">
              <a:spcBef>
                <a:spcPct val="0"/>
              </a:spcBef>
            </a:pPr>
            <a:r>
              <a:rPr lang="en-US" i="1" dirty="0" smtClean="0"/>
              <a:t> </a:t>
            </a:r>
          </a:p>
          <a:p>
            <a:pPr eaLnBrk="1" hangingPunct="1">
              <a:spcBef>
                <a:spcPct val="0"/>
              </a:spcBef>
            </a:pPr>
            <a:r>
              <a:rPr lang="en-US" dirty="0" smtClean="0"/>
              <a:t>Definitely contraindicated is: The Intra-uterine device</a:t>
            </a:r>
          </a:p>
          <a:p>
            <a:pPr eaLnBrk="1" hangingPunct="1">
              <a:spcBef>
                <a:spcPct val="0"/>
              </a:spcBef>
            </a:pPr>
            <a:endParaRPr lang="en-US" dirty="0" smtClean="0"/>
          </a:p>
          <a:p>
            <a:pPr eaLnBrk="1" hangingPunct="1">
              <a:spcBef>
                <a:spcPct val="0"/>
              </a:spcBef>
            </a:pPr>
            <a:r>
              <a:rPr lang="en-US" dirty="0" smtClean="0"/>
              <a:t>The </a:t>
            </a:r>
            <a:r>
              <a:rPr lang="en-US" dirty="0" err="1" smtClean="0"/>
              <a:t>Lactational</a:t>
            </a:r>
            <a:r>
              <a:rPr lang="en-US" dirty="0" smtClean="0"/>
              <a:t> </a:t>
            </a:r>
            <a:r>
              <a:rPr lang="en-US" dirty="0" err="1" smtClean="0"/>
              <a:t>Amennorrhoea</a:t>
            </a:r>
            <a:r>
              <a:rPr lang="en-US" baseline="0" dirty="0" smtClean="0"/>
              <a:t> is not valid.</a:t>
            </a:r>
          </a:p>
          <a:p>
            <a:pPr eaLnBrk="1" hangingPunct="1">
              <a:spcBef>
                <a:spcPct val="0"/>
              </a:spcBef>
            </a:pPr>
            <a:endParaRPr lang="en-US" baseline="0" dirty="0" smtClean="0"/>
          </a:p>
          <a:p>
            <a:pPr eaLnBrk="1" hangingPunct="1">
              <a:spcBef>
                <a:spcPct val="0"/>
              </a:spcBef>
            </a:pPr>
            <a:r>
              <a:rPr lang="en-US" baseline="0" dirty="0" smtClean="0"/>
              <a:t>While she is not HIV-positive, she has an STI and so should use a condom till she is cured. Later she can try for other options.</a:t>
            </a:r>
          </a:p>
          <a:p>
            <a:pPr eaLnBrk="1" hangingPunct="1">
              <a:spcBef>
                <a:spcPct val="0"/>
              </a:spcBef>
            </a:pPr>
            <a:endParaRPr lang="en-US" baseline="0" dirty="0" smtClean="0"/>
          </a:p>
          <a:p>
            <a:pPr eaLnBrk="1" hangingPunct="1">
              <a:spcBef>
                <a:spcPct val="0"/>
              </a:spcBef>
            </a:pPr>
            <a:r>
              <a:rPr lang="en-US" baseline="0" dirty="0" err="1" smtClean="0"/>
              <a:t>Nadira</a:t>
            </a:r>
            <a:r>
              <a:rPr lang="en-US" baseline="0" dirty="0" smtClean="0"/>
              <a:t> and her partner may be amenable to a more permanent method as they have three children. But the </a:t>
            </a:r>
            <a:r>
              <a:rPr lang="en-US" baseline="0" dirty="0" err="1" smtClean="0"/>
              <a:t>chioce</a:t>
            </a:r>
            <a:r>
              <a:rPr lang="en-US" baseline="0" dirty="0" smtClean="0"/>
              <a:t> of method remains theirs</a:t>
            </a:r>
          </a:p>
          <a:p>
            <a:pPr eaLnBrk="1" hangingPunct="1">
              <a:spcBef>
                <a:spcPct val="0"/>
              </a:spcBef>
            </a:pPr>
            <a:endParaRPr lang="en-US" dirty="0" smtClean="0"/>
          </a:p>
          <a:p>
            <a:pPr marL="0" marR="0" indent="0" algn="l" defTabSz="914400" rtl="0" eaLnBrk="1" fontAlgn="base" latinLnBrk="0" hangingPunct="1">
              <a:lnSpc>
                <a:spcPct val="100000"/>
              </a:lnSpc>
              <a:spcBef>
                <a:spcPct val="0"/>
              </a:spcBef>
              <a:spcAft>
                <a:spcPct val="0"/>
              </a:spcAft>
              <a:buClrTx/>
              <a:buSzTx/>
              <a:buFontTx/>
              <a:buNone/>
              <a:tabLst/>
              <a:defRPr/>
            </a:pPr>
            <a:r>
              <a:rPr lang="en-US" i="1" dirty="0" smtClean="0"/>
              <a:t>The trainer should make sure they understand the case properly.</a:t>
            </a:r>
            <a:endParaRPr lang="en-US" dirty="0" smtClean="0"/>
          </a:p>
          <a:p>
            <a:pPr eaLnBrk="1" hangingPunct="1">
              <a:spcBef>
                <a:spcPct val="0"/>
              </a:spcBef>
            </a:pPr>
            <a:endParaRPr lang="en-US" dirty="0" smtClean="0"/>
          </a:p>
          <a:p>
            <a:pPr eaLnBrk="1" hangingPunct="1">
              <a:spcBef>
                <a:spcPct val="0"/>
              </a:spcBef>
            </a:pPr>
            <a:r>
              <a:rPr lang="en-US" i="1" dirty="0" smtClean="0"/>
              <a:t> </a:t>
            </a:r>
            <a:endParaRPr lang="en-US" dirty="0" smtClean="0"/>
          </a:p>
          <a:p>
            <a:pPr eaLnBrk="1" hangingPunct="1">
              <a:spcBef>
                <a:spcPct val="0"/>
              </a:spcBef>
            </a:pPr>
            <a:endParaRPr lang="en-US" dirty="0" smtClean="0"/>
          </a:p>
        </p:txBody>
      </p:sp>
      <p:sp>
        <p:nvSpPr>
          <p:cNvPr id="112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B1C5AA3-C139-4835-AC7A-28EC7D51E45D}" type="slidenum">
              <a:rPr lang="en-US" smtClean="0"/>
              <a:pPr fontAlgn="base">
                <a:spcBef>
                  <a:spcPct val="0"/>
                </a:spcBef>
                <a:spcAft>
                  <a:spcPct val="0"/>
                </a:spcAft>
                <a:defRPr/>
              </a:pPr>
              <a:t>21</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Participants may check their handouts.</a:t>
            </a:r>
          </a:p>
          <a:p>
            <a:pPr eaLnBrk="1" hangingPunct="1">
              <a:spcBef>
                <a:spcPct val="0"/>
              </a:spcBef>
            </a:pPr>
            <a:r>
              <a:rPr lang="en-US" i="1" dirty="0" smtClean="0"/>
              <a:t> </a:t>
            </a:r>
          </a:p>
          <a:p>
            <a:pPr eaLnBrk="1" hangingPunct="1">
              <a:spcBef>
                <a:spcPct val="0"/>
              </a:spcBef>
            </a:pPr>
            <a:r>
              <a:rPr lang="en-US" dirty="0" smtClean="0"/>
              <a:t>Definitely contraindicated is: </a:t>
            </a:r>
          </a:p>
          <a:p>
            <a:pPr eaLnBrk="1" hangingPunct="1">
              <a:spcBef>
                <a:spcPct val="0"/>
              </a:spcBef>
              <a:buFont typeface="Arial" pitchFamily="34" charset="0"/>
              <a:buChar char="•"/>
            </a:pPr>
            <a:r>
              <a:rPr lang="en-US" dirty="0" smtClean="0"/>
              <a:t>The Contraceptive Pill and the Long-acting </a:t>
            </a:r>
            <a:r>
              <a:rPr lang="en-US" dirty="0" err="1" smtClean="0"/>
              <a:t>injectable</a:t>
            </a:r>
            <a:r>
              <a:rPr lang="en-US" dirty="0" smtClean="0"/>
              <a:t> for </a:t>
            </a:r>
            <a:r>
              <a:rPr lang="en-US" dirty="0" err="1" smtClean="0"/>
              <a:t>Kapil’s</a:t>
            </a:r>
            <a:r>
              <a:rPr lang="en-US" dirty="0" smtClean="0"/>
              <a:t> wife </a:t>
            </a:r>
          </a:p>
          <a:p>
            <a:pPr eaLnBrk="1" hangingPunct="1">
              <a:spcBef>
                <a:spcPct val="0"/>
              </a:spcBef>
              <a:buFont typeface="Arial" pitchFamily="34" charset="0"/>
              <a:buChar char="•"/>
            </a:pPr>
            <a:r>
              <a:rPr lang="en-US" dirty="0" smtClean="0"/>
              <a:t>Surgical</a:t>
            </a:r>
            <a:r>
              <a:rPr lang="en-US" baseline="0" dirty="0" smtClean="0"/>
              <a:t> Sterilization for </a:t>
            </a:r>
            <a:r>
              <a:rPr lang="en-US" baseline="0" dirty="0" err="1" smtClean="0"/>
              <a:t>Kapil</a:t>
            </a:r>
            <a:endParaRPr lang="en-US" baseline="0" dirty="0" smtClean="0"/>
          </a:p>
          <a:p>
            <a:pPr eaLnBrk="1" hangingPunct="1">
              <a:spcBef>
                <a:spcPct val="0"/>
              </a:spcBef>
            </a:pPr>
            <a:endParaRPr lang="en-US" baseline="0" dirty="0" smtClean="0"/>
          </a:p>
          <a:p>
            <a:pPr eaLnBrk="1" hangingPunct="1">
              <a:spcBef>
                <a:spcPct val="0"/>
              </a:spcBef>
            </a:pPr>
            <a:r>
              <a:rPr lang="en-US" baseline="0" dirty="0" smtClean="0"/>
              <a:t>Before using an IUD, </a:t>
            </a:r>
            <a:r>
              <a:rPr lang="en-US" baseline="0" dirty="0" err="1" smtClean="0"/>
              <a:t>Kapil’s</a:t>
            </a:r>
            <a:r>
              <a:rPr lang="en-US" baseline="0" dirty="0" smtClean="0"/>
              <a:t> wife should get checked for STIs.</a:t>
            </a:r>
          </a:p>
          <a:p>
            <a:pPr eaLnBrk="1" hangingPunct="1">
              <a:spcBef>
                <a:spcPct val="0"/>
              </a:spcBef>
            </a:pPr>
            <a:endParaRPr lang="en-US" dirty="0" smtClean="0"/>
          </a:p>
          <a:p>
            <a:pPr eaLnBrk="1" hangingPunct="1">
              <a:spcBef>
                <a:spcPct val="0"/>
              </a:spcBef>
            </a:pPr>
            <a:r>
              <a:rPr lang="en-US" dirty="0" smtClean="0"/>
              <a:t>The </a:t>
            </a:r>
            <a:r>
              <a:rPr lang="en-US" dirty="0" err="1" smtClean="0"/>
              <a:t>Lactational</a:t>
            </a:r>
            <a:r>
              <a:rPr lang="en-US" dirty="0" smtClean="0"/>
              <a:t> </a:t>
            </a:r>
            <a:r>
              <a:rPr lang="en-US" dirty="0" err="1" smtClean="0"/>
              <a:t>Amennorrhoea</a:t>
            </a:r>
            <a:r>
              <a:rPr lang="en-US" baseline="0" dirty="0" smtClean="0"/>
              <a:t> is not valid.</a:t>
            </a:r>
          </a:p>
          <a:p>
            <a:pPr eaLnBrk="1" hangingPunct="1">
              <a:spcBef>
                <a:spcPct val="0"/>
              </a:spcBef>
            </a:pPr>
            <a:endParaRPr lang="en-US" baseline="0" dirty="0" smtClean="0"/>
          </a:p>
          <a:p>
            <a:pPr marL="0" marR="0" indent="0" algn="l" defTabSz="914400" rtl="0" eaLnBrk="1" fontAlgn="base" latinLnBrk="0" hangingPunct="1">
              <a:lnSpc>
                <a:spcPct val="100000"/>
              </a:lnSpc>
              <a:spcBef>
                <a:spcPct val="0"/>
              </a:spcBef>
              <a:spcAft>
                <a:spcPct val="0"/>
              </a:spcAft>
              <a:buClrTx/>
              <a:buSzTx/>
              <a:buFontTx/>
              <a:buNone/>
              <a:tabLst/>
              <a:defRPr/>
            </a:pPr>
            <a:r>
              <a:rPr lang="en-US" i="1" dirty="0" smtClean="0"/>
              <a:t>The trainer should make sure they understand the case properly.</a:t>
            </a:r>
            <a:endParaRPr lang="en-US" dirty="0" smtClean="0"/>
          </a:p>
          <a:p>
            <a:pPr eaLnBrk="1" hangingPunct="1">
              <a:spcBef>
                <a:spcPct val="0"/>
              </a:spcBef>
            </a:pPr>
            <a:endParaRPr lang="en-US" baseline="0" dirty="0" smtClean="0"/>
          </a:p>
          <a:p>
            <a:pPr eaLnBrk="1" hangingPunct="1">
              <a:spcBef>
                <a:spcPct val="0"/>
              </a:spcBef>
            </a:pPr>
            <a:endParaRPr lang="en-US" baseline="0" dirty="0" smtClean="0"/>
          </a:p>
          <a:p>
            <a:pPr eaLnBrk="1" hangingPunct="1">
              <a:spcBef>
                <a:spcPct val="0"/>
              </a:spcBef>
            </a:pPr>
            <a:endParaRPr lang="en-US" dirty="0" smtClean="0"/>
          </a:p>
          <a:p>
            <a:pPr eaLnBrk="1" hangingPunct="1">
              <a:spcBef>
                <a:spcPct val="0"/>
              </a:spcBef>
            </a:pPr>
            <a:r>
              <a:rPr lang="en-US" i="1" dirty="0" smtClean="0"/>
              <a:t> </a:t>
            </a:r>
            <a:endParaRPr lang="en-US" dirty="0" smtClean="0"/>
          </a:p>
          <a:p>
            <a:pPr eaLnBrk="1" hangingPunct="1">
              <a:spcBef>
                <a:spcPct val="0"/>
              </a:spcBef>
            </a:pPr>
            <a:endParaRPr lang="en-US" dirty="0" smtClean="0"/>
          </a:p>
        </p:txBody>
      </p:sp>
      <p:sp>
        <p:nvSpPr>
          <p:cNvPr id="112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B1C5AA3-C139-4835-AC7A-28EC7D51E45D}" type="slidenum">
              <a:rPr lang="en-US" smtClean="0"/>
              <a:pPr fontAlgn="base">
                <a:spcBef>
                  <a:spcPct val="0"/>
                </a:spcBef>
                <a:spcAft>
                  <a:spcPct val="0"/>
                </a:spcAft>
                <a:defRPr/>
              </a:pPr>
              <a:t>22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IN" b="1" smtClean="0"/>
              <a:t>Family Planning and Counselling at ICTC</a:t>
            </a:r>
          </a:p>
          <a:p>
            <a:pPr>
              <a:spcBef>
                <a:spcPct val="0"/>
              </a:spcBef>
            </a:pPr>
            <a:endParaRPr lang="en-IN" smtClean="0"/>
          </a:p>
          <a:p>
            <a:pPr>
              <a:spcBef>
                <a:spcPct val="0"/>
              </a:spcBef>
            </a:pPr>
            <a:r>
              <a:rPr lang="en-IN" smtClean="0"/>
              <a:t>All ICTC counsellors need to know the various family planning methods for two reasons:</a:t>
            </a:r>
            <a:endParaRPr lang="en-US" smtClean="0"/>
          </a:p>
          <a:p>
            <a:pPr>
              <a:spcBef>
                <a:spcPct val="0"/>
              </a:spcBef>
            </a:pPr>
            <a:r>
              <a:rPr lang="en-IN" smtClean="0"/>
              <a:t>Sometimes, couples come in wanting to know how to plan a family.</a:t>
            </a:r>
            <a:endParaRPr lang="en-US" smtClean="0"/>
          </a:p>
          <a:p>
            <a:pPr>
              <a:spcBef>
                <a:spcPct val="0"/>
              </a:spcBef>
            </a:pPr>
            <a:r>
              <a:rPr lang="en-IN" smtClean="0"/>
              <a:t>One major client group is pregnant women. The period of pregnancy is a good time for couples to reflect on their family size and decide when and whether they would like to have another child.</a:t>
            </a:r>
            <a:endParaRPr lang="en-US" smtClean="0"/>
          </a:p>
          <a:p>
            <a:pPr>
              <a:spcBef>
                <a:spcPct val="0"/>
              </a:spcBef>
            </a:pPr>
            <a:r>
              <a:rPr lang="en-IN" smtClean="0"/>
              <a:t> </a:t>
            </a:r>
            <a:endParaRPr lang="en-US" smtClean="0"/>
          </a:p>
          <a:p>
            <a:pPr>
              <a:spcBef>
                <a:spcPct val="0"/>
              </a:spcBef>
            </a:pPr>
            <a:r>
              <a:rPr lang="en-IN" smtClean="0"/>
              <a:t>These are some reasons why the programmatic integration of the NACP and the NRHM emphasizes that ICTC counsellors should also be able to discuss family planning methods.</a:t>
            </a:r>
            <a:endParaRPr lang="en-US" smtClean="0"/>
          </a:p>
          <a:p>
            <a:pPr>
              <a:spcBef>
                <a:spcPct val="0"/>
              </a:spcBef>
            </a:pPr>
            <a:endParaRPr lang="en-US" smtClean="0"/>
          </a:p>
        </p:txBody>
      </p:sp>
      <p:sp>
        <p:nvSpPr>
          <p:cNvPr id="204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BA45187-D962-4A5B-886E-DEA26BAE3F6E}" type="slidenum">
              <a:rPr lang="en-US"/>
              <a:pPr fontAlgn="base">
                <a:spcBef>
                  <a:spcPct val="0"/>
                </a:spcBef>
                <a:spcAft>
                  <a:spcPct val="0"/>
                </a:spcAft>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fontAlgn="auto">
              <a:spcBef>
                <a:spcPts val="0"/>
              </a:spcBef>
              <a:spcAft>
                <a:spcPts val="0"/>
              </a:spcAft>
              <a:defRPr/>
            </a:pPr>
            <a:r>
              <a:rPr lang="en-IN" b="1" dirty="0" smtClean="0"/>
              <a:t>Key Considerations in Family Planning</a:t>
            </a:r>
          </a:p>
          <a:p>
            <a:pPr fontAlgn="auto">
              <a:spcBef>
                <a:spcPts val="0"/>
              </a:spcBef>
              <a:spcAft>
                <a:spcPts val="0"/>
              </a:spcAft>
              <a:defRPr/>
            </a:pPr>
            <a:endParaRPr lang="en-IN" dirty="0" smtClean="0"/>
          </a:p>
          <a:p>
            <a:pPr fontAlgn="auto">
              <a:spcBef>
                <a:spcPts val="0"/>
              </a:spcBef>
              <a:spcAft>
                <a:spcPts val="0"/>
              </a:spcAft>
              <a:defRPr/>
            </a:pPr>
            <a:r>
              <a:rPr lang="en-IN" dirty="0" smtClean="0"/>
              <a:t>In the context of the ICTC, counselling on family planning methods discusses two aspects:</a:t>
            </a:r>
            <a:endParaRPr lang="en-US" dirty="0" smtClean="0"/>
          </a:p>
          <a:p>
            <a:pPr marL="287338" indent="-169863" fontAlgn="auto">
              <a:spcBef>
                <a:spcPts val="0"/>
              </a:spcBef>
              <a:spcAft>
                <a:spcPts val="0"/>
              </a:spcAft>
              <a:buFont typeface="Arial" pitchFamily="34" charset="0"/>
              <a:buChar char="•"/>
              <a:defRPr/>
            </a:pPr>
            <a:r>
              <a:rPr lang="en-IN" dirty="0" smtClean="0"/>
              <a:t>How well the method works to regulate pregnancy</a:t>
            </a:r>
            <a:endParaRPr lang="en-US" dirty="0" smtClean="0"/>
          </a:p>
          <a:p>
            <a:pPr marL="287338" indent="-169863" fontAlgn="auto">
              <a:spcBef>
                <a:spcPts val="0"/>
              </a:spcBef>
              <a:spcAft>
                <a:spcPts val="0"/>
              </a:spcAft>
              <a:buFont typeface="Arial" pitchFamily="34" charset="0"/>
              <a:buChar char="•"/>
              <a:defRPr/>
            </a:pPr>
            <a:r>
              <a:rPr lang="en-IN" dirty="0" smtClean="0"/>
              <a:t>How well the method works to prevent transmission of HIV and other STIs</a:t>
            </a:r>
            <a:endParaRPr lang="en-US" dirty="0" smtClean="0"/>
          </a:p>
          <a:p>
            <a:pPr fontAlgn="auto">
              <a:spcBef>
                <a:spcPts val="0"/>
              </a:spcBef>
              <a:spcAft>
                <a:spcPts val="0"/>
              </a:spcAft>
              <a:defRPr/>
            </a:pPr>
            <a:r>
              <a:rPr lang="en-IN" dirty="0" smtClean="0"/>
              <a:t>The counsellor has to discuss the methods with the client keeping this focus. It should be stressed that only the condom, both male and female condom, prevent both pregnancy and infections </a:t>
            </a:r>
            <a:endParaRPr lang="en-US" dirty="0" smtClean="0"/>
          </a:p>
        </p:txBody>
      </p:sp>
      <p:sp>
        <p:nvSpPr>
          <p:cNvPr id="215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7644293-2438-4948-8146-E2BD09BF674B}" type="slidenum">
              <a:rPr lang="en-US"/>
              <a:pPr fontAlgn="base">
                <a:spcBef>
                  <a:spcPct val="0"/>
                </a:spcBef>
                <a:spcAft>
                  <a:spcPct val="0"/>
                </a:spcAft>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85000" lnSpcReduction="20000"/>
          </a:bodyPr>
          <a:lstStyle/>
          <a:p>
            <a:pPr fontAlgn="auto">
              <a:spcBef>
                <a:spcPts val="0"/>
              </a:spcBef>
              <a:spcAft>
                <a:spcPts val="0"/>
              </a:spcAft>
              <a:defRPr/>
            </a:pPr>
            <a:r>
              <a:rPr lang="en-US" sz="1300" b="1" dirty="0" smtClean="0"/>
              <a:t>How to Select a Family Planning Method</a:t>
            </a:r>
          </a:p>
          <a:p>
            <a:pPr fontAlgn="auto">
              <a:spcBef>
                <a:spcPts val="0"/>
              </a:spcBef>
              <a:spcAft>
                <a:spcPts val="0"/>
              </a:spcAft>
              <a:defRPr/>
            </a:pPr>
            <a:endParaRPr lang="en-US" dirty="0" smtClean="0"/>
          </a:p>
          <a:p>
            <a:pPr fontAlgn="auto">
              <a:spcBef>
                <a:spcPts val="0"/>
              </a:spcBef>
              <a:spcAft>
                <a:spcPts val="0"/>
              </a:spcAft>
              <a:defRPr/>
            </a:pPr>
            <a:r>
              <a:rPr lang="en-US" dirty="0" smtClean="0"/>
              <a:t>Selection of a Family Planning Method should address three issues</a:t>
            </a:r>
          </a:p>
          <a:p>
            <a:pPr fontAlgn="auto">
              <a:spcBef>
                <a:spcPts val="0"/>
              </a:spcBef>
              <a:spcAft>
                <a:spcPts val="0"/>
              </a:spcAft>
              <a:defRPr/>
            </a:pPr>
            <a:endParaRPr lang="en-US" dirty="0" smtClean="0"/>
          </a:p>
          <a:p>
            <a:pPr fontAlgn="auto">
              <a:spcBef>
                <a:spcPts val="0"/>
              </a:spcBef>
              <a:spcAft>
                <a:spcPts val="0"/>
              </a:spcAft>
              <a:defRPr/>
            </a:pPr>
            <a:r>
              <a:rPr lang="en-IN" b="1" dirty="0" smtClean="0"/>
              <a:t>Effectiveness</a:t>
            </a:r>
            <a:endParaRPr lang="en-US" b="1" dirty="0" smtClean="0"/>
          </a:p>
          <a:p>
            <a:pPr fontAlgn="auto">
              <a:spcBef>
                <a:spcPts val="0"/>
              </a:spcBef>
              <a:spcAft>
                <a:spcPts val="0"/>
              </a:spcAft>
              <a:defRPr/>
            </a:pPr>
            <a:r>
              <a:rPr lang="en-IN" dirty="0" smtClean="0"/>
              <a:t>Effectiveness refers to how reliably the method may prevent contraception. Surgical methods like vasectomy are permanent and completely prevent pregnancy. Barrier methods like condoms have slightly lower effectiveness rates because they may tear by accident.</a:t>
            </a:r>
            <a:endParaRPr lang="en-US" dirty="0" smtClean="0"/>
          </a:p>
          <a:p>
            <a:pPr fontAlgn="auto">
              <a:spcBef>
                <a:spcPts val="0"/>
              </a:spcBef>
              <a:spcAft>
                <a:spcPts val="0"/>
              </a:spcAft>
              <a:defRPr/>
            </a:pPr>
            <a:r>
              <a:rPr lang="en-IN" dirty="0" smtClean="0"/>
              <a:t> </a:t>
            </a:r>
            <a:endParaRPr lang="en-US" dirty="0" smtClean="0"/>
          </a:p>
          <a:p>
            <a:pPr fontAlgn="auto">
              <a:spcBef>
                <a:spcPts val="0"/>
              </a:spcBef>
              <a:spcAft>
                <a:spcPts val="0"/>
              </a:spcAft>
              <a:defRPr/>
            </a:pPr>
            <a:r>
              <a:rPr lang="en-IN" b="1" dirty="0" smtClean="0"/>
              <a:t>Ease of Use</a:t>
            </a:r>
            <a:endParaRPr lang="en-US" b="1" dirty="0" smtClean="0"/>
          </a:p>
          <a:p>
            <a:pPr fontAlgn="auto">
              <a:spcBef>
                <a:spcPts val="0"/>
              </a:spcBef>
              <a:spcAft>
                <a:spcPts val="0"/>
              </a:spcAft>
              <a:defRPr/>
            </a:pPr>
            <a:r>
              <a:rPr lang="en-IN" dirty="0" smtClean="0"/>
              <a:t>Some methods require only a one-time effort by the user. For instance, the surgical method requires the person to go to a centre once to have the procedure done. Others like the contraceptive pill or the condom require more effort by the user, such as taking a contraceptive pill consistently every day or purchasing and keeping condoms handy in anticipation of sex. Some methods like the male condom require co-operation from the person’s partner. </a:t>
            </a:r>
            <a:endParaRPr lang="en-US" dirty="0" smtClean="0"/>
          </a:p>
          <a:p>
            <a:pPr fontAlgn="auto">
              <a:spcBef>
                <a:spcPts val="0"/>
              </a:spcBef>
              <a:spcAft>
                <a:spcPts val="0"/>
              </a:spcAft>
              <a:defRPr/>
            </a:pPr>
            <a:r>
              <a:rPr lang="en-IN" dirty="0" smtClean="0"/>
              <a:t> </a:t>
            </a:r>
            <a:endParaRPr lang="en-US" dirty="0" smtClean="0"/>
          </a:p>
          <a:p>
            <a:pPr fontAlgn="auto">
              <a:spcBef>
                <a:spcPts val="0"/>
              </a:spcBef>
              <a:spcAft>
                <a:spcPts val="0"/>
              </a:spcAft>
              <a:defRPr/>
            </a:pPr>
            <a:r>
              <a:rPr lang="en-IN" b="1" dirty="0" smtClean="0"/>
              <a:t>Use by a PLHIV</a:t>
            </a:r>
            <a:endParaRPr lang="en-US" b="1" dirty="0" smtClean="0"/>
          </a:p>
          <a:p>
            <a:pPr fontAlgn="auto">
              <a:spcBef>
                <a:spcPts val="0"/>
              </a:spcBef>
              <a:spcAft>
                <a:spcPts val="0"/>
              </a:spcAft>
              <a:defRPr/>
            </a:pPr>
            <a:r>
              <a:rPr lang="en-IN" dirty="0" smtClean="0"/>
              <a:t>Not all methods are suitable for every one. PLHIVs have a medical condition which may affect how well a family planning method will work or it may cause additional harm. In general, PLHIVs may be able to use most contraceptive methods. The next slide will discuss</a:t>
            </a:r>
            <a:r>
              <a:rPr lang="en-IN" baseline="0" dirty="0" smtClean="0"/>
              <a:t> the exceptions.</a:t>
            </a:r>
            <a:r>
              <a:rPr lang="en-US" dirty="0" smtClean="0"/>
              <a:t/>
            </a:r>
            <a:br>
              <a:rPr lang="en-US" dirty="0" smtClean="0"/>
            </a:br>
            <a:endParaRPr lang="en-US" dirty="0"/>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A374F36-43B9-4278-8347-1BF89618DC00}" type="slidenum">
              <a:rPr lang="en-US"/>
              <a:pPr fontAlgn="base">
                <a:spcBef>
                  <a:spcPct val="0"/>
                </a:spcBef>
                <a:spcAft>
                  <a:spcPct val="0"/>
                </a:spcAft>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85000" lnSpcReduction="20000"/>
          </a:bodyPr>
          <a:lstStyle/>
          <a:p>
            <a:pPr fontAlgn="auto">
              <a:spcBef>
                <a:spcPts val="0"/>
              </a:spcBef>
              <a:spcAft>
                <a:spcPts val="0"/>
              </a:spcAft>
              <a:defRPr/>
            </a:pPr>
            <a:r>
              <a:rPr lang="en-IN" dirty="0" smtClean="0"/>
              <a:t> </a:t>
            </a:r>
            <a:endParaRPr lang="en-US" dirty="0" smtClean="0"/>
          </a:p>
          <a:p>
            <a:pPr fontAlgn="auto">
              <a:spcBef>
                <a:spcPts val="0"/>
              </a:spcBef>
              <a:spcAft>
                <a:spcPts val="0"/>
              </a:spcAft>
              <a:defRPr/>
            </a:pPr>
            <a:r>
              <a:rPr lang="en-IN" b="1" dirty="0" smtClean="0"/>
              <a:t>Use by a PLHIV</a:t>
            </a:r>
            <a:endParaRPr lang="en-US" b="1" dirty="0" smtClean="0"/>
          </a:p>
          <a:p>
            <a:pPr fontAlgn="auto">
              <a:spcBef>
                <a:spcPts val="0"/>
              </a:spcBef>
              <a:spcAft>
                <a:spcPts val="0"/>
              </a:spcAft>
              <a:defRPr/>
            </a:pPr>
            <a:r>
              <a:rPr lang="en-IN" dirty="0" smtClean="0"/>
              <a:t>Not all methods are suitable for every one. PLHIVs have a medical condition which may affect how well a family planning method will work or it may cause additional harm. In general, PLHIVs may be able to use most contraceptive methods. The exceptions are discussed here:</a:t>
            </a:r>
            <a:endParaRPr lang="en-US" dirty="0" smtClean="0"/>
          </a:p>
          <a:p>
            <a:pPr fontAlgn="auto">
              <a:spcBef>
                <a:spcPts val="0"/>
              </a:spcBef>
              <a:spcAft>
                <a:spcPts val="0"/>
              </a:spcAft>
              <a:defRPr/>
            </a:pPr>
            <a:r>
              <a:rPr lang="en-IN" dirty="0" err="1" smtClean="0"/>
              <a:t>Spermicides</a:t>
            </a:r>
            <a:r>
              <a:rPr lang="en-IN" dirty="0" smtClean="0"/>
              <a:t> increase infection risk for uninfected women in discordant couples (M+F-). Further, </a:t>
            </a:r>
            <a:r>
              <a:rPr lang="en-IN" dirty="0" err="1" smtClean="0"/>
              <a:t>spermicides</a:t>
            </a:r>
            <a:r>
              <a:rPr lang="en-IN" dirty="0" smtClean="0"/>
              <a:t> or diaphragms with </a:t>
            </a:r>
            <a:r>
              <a:rPr lang="en-IN" dirty="0" err="1" smtClean="0"/>
              <a:t>spermicides</a:t>
            </a:r>
            <a:r>
              <a:rPr lang="en-IN" dirty="0" smtClean="0"/>
              <a:t> should not be used by women with HIV/ at high risk of HIV.</a:t>
            </a:r>
            <a:endParaRPr lang="en-US" dirty="0" smtClean="0"/>
          </a:p>
          <a:p>
            <a:pPr fontAlgn="auto">
              <a:spcBef>
                <a:spcPts val="0"/>
              </a:spcBef>
              <a:spcAft>
                <a:spcPts val="0"/>
              </a:spcAft>
              <a:defRPr/>
            </a:pPr>
            <a:r>
              <a:rPr lang="en-IN" dirty="0" smtClean="0"/>
              <a:t>The IUD is contradicted for an infected woman if the woman has gonorrhoea or </a:t>
            </a:r>
            <a:r>
              <a:rPr lang="en-IN" dirty="0" err="1" smtClean="0"/>
              <a:t>chlamydia</a:t>
            </a:r>
            <a:r>
              <a:rPr lang="en-IN" dirty="0" smtClean="0"/>
              <a:t> or is unwell with AIDS-related illness or if she is at risk of any of these.</a:t>
            </a:r>
            <a:endParaRPr lang="en-US" dirty="0" smtClean="0"/>
          </a:p>
          <a:p>
            <a:pPr fontAlgn="auto">
              <a:spcBef>
                <a:spcPts val="0"/>
              </a:spcBef>
              <a:spcAft>
                <a:spcPts val="0"/>
              </a:spcAft>
              <a:defRPr/>
            </a:pPr>
            <a:r>
              <a:rPr lang="en-IN" dirty="0" err="1" smtClean="0"/>
              <a:t>Rifampicin</a:t>
            </a:r>
            <a:r>
              <a:rPr lang="en-IN" dirty="0" smtClean="0"/>
              <a:t> lowers effectiveness of contraceptive pills and implants.</a:t>
            </a:r>
            <a:endParaRPr lang="en-US" dirty="0" smtClean="0"/>
          </a:p>
          <a:p>
            <a:pPr fontAlgn="auto">
              <a:spcBef>
                <a:spcPts val="0"/>
              </a:spcBef>
              <a:spcAft>
                <a:spcPts val="0"/>
              </a:spcAft>
              <a:defRPr/>
            </a:pPr>
            <a:r>
              <a:rPr lang="en-IN" dirty="0" smtClean="0"/>
              <a:t>Some </a:t>
            </a:r>
            <a:r>
              <a:rPr lang="en-IN" dirty="0" err="1" smtClean="0"/>
              <a:t>antiretrovirals</a:t>
            </a:r>
            <a:r>
              <a:rPr lang="en-IN" dirty="0" smtClean="0"/>
              <a:t> such as protease inhibitors and NNRTIs may lower the effectiveness of hormonal methods.</a:t>
            </a:r>
            <a:endParaRPr lang="en-US" dirty="0" smtClean="0"/>
          </a:p>
          <a:p>
            <a:pPr fontAlgn="auto">
              <a:spcBef>
                <a:spcPts val="0"/>
              </a:spcBef>
              <a:spcAft>
                <a:spcPts val="0"/>
              </a:spcAft>
              <a:defRPr/>
            </a:pPr>
            <a:r>
              <a:rPr lang="en-US" dirty="0" smtClean="0"/>
              <a:t>Female and male sterilization are not recommended for persons with advanced HIV disease.</a:t>
            </a:r>
            <a:br>
              <a:rPr lang="en-US" dirty="0" smtClean="0"/>
            </a:br>
            <a:endParaRPr lang="en-US" dirty="0"/>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A374F36-43B9-4278-8347-1BF89618DC00}" type="slidenum">
              <a:rPr lang="en-US"/>
              <a:pPr fontAlgn="base">
                <a:spcBef>
                  <a:spcPct val="0"/>
                </a:spcBef>
                <a:spcAft>
                  <a:spcPct val="0"/>
                </a:spcAft>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wrap="square" numCol="1" anchor="t" anchorCtr="0" compatLnSpc="1">
            <a:prstTxWarp prst="textNoShape">
              <a:avLst/>
            </a:prstTxWarp>
          </a:bodyPr>
          <a:lstStyle/>
          <a:p>
            <a:pPr algn="ctr">
              <a:spcBef>
                <a:spcPct val="0"/>
              </a:spcBef>
            </a:pPr>
            <a:r>
              <a:rPr lang="en-US" b="1" dirty="0" smtClean="0"/>
              <a:t>This is an IMPORTANT slide</a:t>
            </a:r>
          </a:p>
          <a:p>
            <a:pPr>
              <a:spcBef>
                <a:spcPct val="0"/>
              </a:spcBef>
            </a:pPr>
            <a:endParaRPr lang="en-US" b="1" dirty="0" smtClean="0"/>
          </a:p>
          <a:p>
            <a:pPr>
              <a:spcBef>
                <a:spcPct val="0"/>
              </a:spcBef>
            </a:pPr>
            <a:r>
              <a:rPr lang="en-US" b="1" dirty="0" smtClean="0"/>
              <a:t>Selection of Family Planning Method: Hierarchical Counselling</a:t>
            </a:r>
          </a:p>
          <a:p>
            <a:pPr>
              <a:spcBef>
                <a:spcPct val="0"/>
              </a:spcBef>
            </a:pPr>
            <a:r>
              <a:rPr lang="en-US" dirty="0" smtClean="0"/>
              <a:t>A</a:t>
            </a:r>
            <a:r>
              <a:rPr lang="en-US" baseline="0" dirty="0" smtClean="0"/>
              <a:t> </a:t>
            </a:r>
            <a:r>
              <a:rPr lang="en-US" dirty="0" smtClean="0"/>
              <a:t>counsellor should use hierarchical counselling while helping clients to choose a family planning method. </a:t>
            </a:r>
          </a:p>
          <a:p>
            <a:pPr>
              <a:spcBef>
                <a:spcPct val="0"/>
              </a:spcBef>
            </a:pPr>
            <a:endParaRPr lang="en-US" dirty="0" smtClean="0"/>
          </a:p>
          <a:p>
            <a:pPr>
              <a:spcBef>
                <a:spcPct val="0"/>
              </a:spcBef>
            </a:pPr>
            <a:r>
              <a:rPr lang="en-US" dirty="0" smtClean="0"/>
              <a:t>In hierarchical counselling, the counsellor discusses all methods of family planning but will stress the methods which have a higher effectiveness, or will describe the methods in order of how effective they are. To some extent you are already familiar with this idea in terms of the ABC typology of sexual risk reduction:</a:t>
            </a:r>
          </a:p>
          <a:p>
            <a:pPr>
              <a:spcBef>
                <a:spcPct val="0"/>
              </a:spcBef>
            </a:pPr>
            <a:r>
              <a:rPr lang="en-US" dirty="0" smtClean="0"/>
              <a:t>A for Abstinence, B for Be mutually faithful and C for Condom.</a:t>
            </a:r>
          </a:p>
          <a:p>
            <a:pPr>
              <a:spcBef>
                <a:spcPct val="0"/>
              </a:spcBef>
            </a:pPr>
            <a:endParaRPr lang="en-US" dirty="0" smtClean="0"/>
          </a:p>
        </p:txBody>
      </p:sp>
      <p:sp>
        <p:nvSpPr>
          <p:cNvPr id="235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E73C353-0A47-431C-ACA9-679C904321C4}" type="slidenum">
              <a:rPr lang="en-US"/>
              <a:pPr fontAlgn="base">
                <a:spcBef>
                  <a:spcPct val="0"/>
                </a:spcBef>
                <a:spcAft>
                  <a:spcPct val="0"/>
                </a:spcAft>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IN" b="1" smtClean="0"/>
              <a:t>Family Planning Methods: Condom</a:t>
            </a:r>
          </a:p>
          <a:p>
            <a:pPr>
              <a:spcBef>
                <a:spcPct val="0"/>
              </a:spcBef>
            </a:pPr>
            <a:r>
              <a:rPr lang="en-IN" b="1" smtClean="0"/>
              <a:t>Male condom</a:t>
            </a:r>
            <a:endParaRPr lang="en-US" b="1" smtClean="0"/>
          </a:p>
          <a:p>
            <a:pPr>
              <a:spcBef>
                <a:spcPct val="0"/>
              </a:spcBef>
            </a:pPr>
            <a:r>
              <a:rPr lang="en-IN" smtClean="0"/>
              <a:t>The male condom is a rubber sheath that is worn by a man over his penis when he penetrates it into the vagina or anus or mouth of his partner. It is used to prevent contact of semen with the body surface of his partner. Each act of sex requires a fresh condom. </a:t>
            </a:r>
            <a:endParaRPr lang="en-US" smtClean="0"/>
          </a:p>
          <a:p>
            <a:pPr>
              <a:spcBef>
                <a:spcPct val="0"/>
              </a:spcBef>
            </a:pPr>
            <a:endParaRPr lang="en-US" smtClean="0"/>
          </a:p>
          <a:p>
            <a:pPr>
              <a:spcBef>
                <a:spcPct val="0"/>
              </a:spcBef>
            </a:pPr>
            <a:r>
              <a:rPr lang="en-IN" b="1" smtClean="0"/>
              <a:t>Female condom</a:t>
            </a:r>
            <a:endParaRPr lang="en-US" b="1" smtClean="0"/>
          </a:p>
          <a:p>
            <a:pPr>
              <a:spcBef>
                <a:spcPct val="0"/>
              </a:spcBef>
            </a:pPr>
            <a:r>
              <a:rPr lang="en-IN" smtClean="0"/>
              <a:t>The female condom is a loose plastic sheath that a woman puts into her vagina to protect her vaginal surface from coming in contact with semen. It consists of two rings – an inner ring which is place up against the cervical opening to the uterus while the outer ring remains outside the vagina. Each act of sex requires a fresh condom.</a:t>
            </a:r>
            <a:endParaRPr lang="en-US" smtClean="0"/>
          </a:p>
          <a:p>
            <a:pPr>
              <a:spcBef>
                <a:spcPct val="0"/>
              </a:spcBef>
            </a:pPr>
            <a:endParaRPr lang="en-US" smtClean="0"/>
          </a:p>
        </p:txBody>
      </p:sp>
      <p:sp>
        <p:nvSpPr>
          <p:cNvPr id="245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A7827A7-B627-4F42-9467-E498E163BE23}" type="slidenum">
              <a:rPr lang="en-US"/>
              <a:pPr fontAlgn="base">
                <a:spcBef>
                  <a:spcPct val="0"/>
                </a:spcBef>
                <a:spcAft>
                  <a:spcPct val="0"/>
                </a:spcAft>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55000" lnSpcReduction="20000"/>
          </a:bodyPr>
          <a:lstStyle/>
          <a:p>
            <a:pPr fontAlgn="auto">
              <a:spcBef>
                <a:spcPts val="0"/>
              </a:spcBef>
              <a:spcAft>
                <a:spcPts val="0"/>
              </a:spcAft>
              <a:defRPr/>
            </a:pPr>
            <a:r>
              <a:rPr lang="en-IN" sz="1500" b="1" dirty="0" smtClean="0"/>
              <a:t>Other Family Planning Methods</a:t>
            </a:r>
          </a:p>
          <a:p>
            <a:pPr fontAlgn="auto">
              <a:spcBef>
                <a:spcPts val="0"/>
              </a:spcBef>
              <a:spcAft>
                <a:spcPts val="0"/>
              </a:spcAft>
              <a:defRPr/>
            </a:pPr>
            <a:endParaRPr lang="en-IN" b="1" dirty="0" smtClean="0"/>
          </a:p>
          <a:p>
            <a:pPr fontAlgn="auto">
              <a:spcBef>
                <a:spcPts val="0"/>
              </a:spcBef>
              <a:spcAft>
                <a:spcPts val="0"/>
              </a:spcAft>
              <a:defRPr/>
            </a:pPr>
            <a:r>
              <a:rPr lang="en-IN" b="1" dirty="0" smtClean="0"/>
              <a:t>Contraceptive Pill </a:t>
            </a:r>
            <a:endParaRPr lang="en-US" b="1" dirty="0" smtClean="0"/>
          </a:p>
          <a:p>
            <a:pPr fontAlgn="auto">
              <a:spcBef>
                <a:spcPts val="0"/>
              </a:spcBef>
              <a:spcAft>
                <a:spcPts val="0"/>
              </a:spcAft>
              <a:defRPr/>
            </a:pPr>
            <a:r>
              <a:rPr lang="en-IN" dirty="0" smtClean="0"/>
              <a:t>The contraceptive pill (</a:t>
            </a:r>
            <a:r>
              <a:rPr lang="en-IN" i="1" dirty="0" smtClean="0"/>
              <a:t>Mala D</a:t>
            </a:r>
            <a:r>
              <a:rPr lang="en-IN" dirty="0" smtClean="0"/>
              <a:t> or </a:t>
            </a:r>
            <a:r>
              <a:rPr lang="en-IN" i="1" dirty="0" smtClean="0"/>
              <a:t>Mala N</a:t>
            </a:r>
            <a:r>
              <a:rPr lang="en-IN" dirty="0" smtClean="0"/>
              <a:t>) is a set of 28 tablets which contain oestrogen and progesterone hormones to regulate pregnancy by preventing ovulation (the production of eggs in the woman). A woman who opts for this method starts taking one tablet a day – beginning on any day of her menstrual cycle. She may expect some side-effects such as mild headaches, nausea, mild bleeding in between her periods. This method is contraindicated for women over 35, who smoke cigarettes, for women with high blood pressure, or who take </a:t>
            </a:r>
            <a:r>
              <a:rPr lang="en-IN" dirty="0" err="1" smtClean="0"/>
              <a:t>rifampicin</a:t>
            </a:r>
            <a:r>
              <a:rPr lang="en-IN" dirty="0" smtClean="0"/>
              <a:t>. Women who may be pregnant, or who gave birth less than 3 weeks ago, or who have been breastfeeding for 6 months or less should also avoid choosing this method.</a:t>
            </a:r>
            <a:endParaRPr lang="en-US" dirty="0" smtClean="0"/>
          </a:p>
          <a:p>
            <a:pPr fontAlgn="auto">
              <a:spcBef>
                <a:spcPts val="0"/>
              </a:spcBef>
              <a:spcAft>
                <a:spcPts val="0"/>
              </a:spcAft>
              <a:defRPr/>
            </a:pPr>
            <a:endParaRPr lang="en-IN" b="1" dirty="0" smtClean="0"/>
          </a:p>
          <a:p>
            <a:pPr fontAlgn="auto">
              <a:spcBef>
                <a:spcPts val="0"/>
              </a:spcBef>
              <a:spcAft>
                <a:spcPts val="0"/>
              </a:spcAft>
              <a:defRPr/>
            </a:pPr>
            <a:endParaRPr lang="en-IN" b="1" dirty="0" smtClean="0"/>
          </a:p>
          <a:p>
            <a:pPr fontAlgn="auto">
              <a:spcBef>
                <a:spcPts val="0"/>
              </a:spcBef>
              <a:spcAft>
                <a:spcPts val="0"/>
              </a:spcAft>
              <a:defRPr/>
            </a:pPr>
            <a:r>
              <a:rPr lang="en-IN" b="1" dirty="0" smtClean="0"/>
              <a:t>Long-acting </a:t>
            </a:r>
            <a:r>
              <a:rPr lang="en-IN" b="1" dirty="0" err="1" smtClean="0"/>
              <a:t>injectable</a:t>
            </a:r>
            <a:endParaRPr lang="en-US" b="1" dirty="0" smtClean="0"/>
          </a:p>
          <a:p>
            <a:pPr fontAlgn="auto">
              <a:spcBef>
                <a:spcPts val="0"/>
              </a:spcBef>
              <a:spcAft>
                <a:spcPts val="0"/>
              </a:spcAft>
              <a:defRPr/>
            </a:pPr>
            <a:r>
              <a:rPr lang="en-IN" dirty="0" smtClean="0"/>
              <a:t>The long-acting </a:t>
            </a:r>
            <a:r>
              <a:rPr lang="en-IN" dirty="0" err="1" smtClean="0"/>
              <a:t>injectable</a:t>
            </a:r>
            <a:r>
              <a:rPr lang="en-IN" dirty="0" smtClean="0"/>
              <a:t> is a progesterone injection taken by a woman every two or 3 months - beginning on any day of her menstrual cycle. It regulates pregnancy by preventing ovulation. She may expect some side-effects such as menstrual changes, no menstruation, weight gain, mild headaches, nausea and dizziness. This method is contraindicated for women with HIV or on ART who also have very high blood pressure, or who have been breastfeeding for 6 weeks or less, or who may be pregnant.</a:t>
            </a:r>
            <a:endParaRPr lang="en-US" dirty="0" smtClean="0"/>
          </a:p>
          <a:p>
            <a:pPr fontAlgn="auto">
              <a:spcBef>
                <a:spcPts val="0"/>
              </a:spcBef>
              <a:spcAft>
                <a:spcPts val="0"/>
              </a:spcAft>
              <a:defRPr/>
            </a:pPr>
            <a:endParaRPr lang="en-US" dirty="0" smtClean="0"/>
          </a:p>
          <a:p>
            <a:pPr fontAlgn="auto">
              <a:spcBef>
                <a:spcPts val="0"/>
              </a:spcBef>
              <a:spcAft>
                <a:spcPts val="0"/>
              </a:spcAft>
              <a:defRPr/>
            </a:pPr>
            <a:r>
              <a:rPr lang="en-IN" b="1" dirty="0" smtClean="0"/>
              <a:t>Implants </a:t>
            </a:r>
            <a:endParaRPr lang="en-US" b="1" dirty="0" smtClean="0"/>
          </a:p>
          <a:p>
            <a:pPr fontAlgn="auto">
              <a:spcBef>
                <a:spcPts val="0"/>
              </a:spcBef>
              <a:spcAft>
                <a:spcPts val="0"/>
              </a:spcAft>
              <a:defRPr/>
            </a:pPr>
            <a:r>
              <a:rPr lang="en-IN" dirty="0" smtClean="0"/>
              <a:t>Implants are small plastic tubes that are placed under the skin of the upper arm. They are very effective for up to 4 to 7 years or till the woman wants to remove them. They usually cause changes in the menstrual pattern.</a:t>
            </a:r>
            <a:endParaRPr lang="en-US" dirty="0" smtClean="0"/>
          </a:p>
          <a:p>
            <a:pPr fontAlgn="auto">
              <a:spcBef>
                <a:spcPts val="0"/>
              </a:spcBef>
              <a:spcAft>
                <a:spcPts val="0"/>
              </a:spcAft>
              <a:defRPr/>
            </a:pPr>
            <a:endParaRPr lang="en-IN" b="1" dirty="0" smtClean="0"/>
          </a:p>
          <a:p>
            <a:pPr fontAlgn="auto">
              <a:spcBef>
                <a:spcPts val="0"/>
              </a:spcBef>
              <a:spcAft>
                <a:spcPts val="0"/>
              </a:spcAft>
              <a:defRPr/>
            </a:pPr>
            <a:r>
              <a:rPr lang="en-IN" b="1" dirty="0" err="1" smtClean="0"/>
              <a:t>Lactational</a:t>
            </a:r>
            <a:r>
              <a:rPr lang="en-IN" b="1" dirty="0" smtClean="0"/>
              <a:t> Amenorrhoea</a:t>
            </a:r>
            <a:endParaRPr lang="en-US" b="1" dirty="0" smtClean="0"/>
          </a:p>
          <a:p>
            <a:pPr fontAlgn="auto">
              <a:spcBef>
                <a:spcPts val="0"/>
              </a:spcBef>
              <a:spcAft>
                <a:spcPts val="0"/>
              </a:spcAft>
              <a:defRPr/>
            </a:pPr>
            <a:r>
              <a:rPr lang="en-IN" dirty="0" err="1" smtClean="0"/>
              <a:t>Lactational</a:t>
            </a:r>
            <a:r>
              <a:rPr lang="en-IN" dirty="0" smtClean="0"/>
              <a:t> Amenorrhoea is a method of preventing further conception based on breastfeeding. Only a woman who has opted to breastfeed exclusively can opt for this method and that too for only </a:t>
            </a:r>
            <a:r>
              <a:rPr lang="en-IN" dirty="0" err="1" smtClean="0"/>
              <a:t>upto</a:t>
            </a:r>
            <a:r>
              <a:rPr lang="en-IN" dirty="0" smtClean="0"/>
              <a:t> 6 months after childbirth so long as a woman’s menstrual bleeding has not resumed. Through breastfeeding there is a chance of passing HIV from an infected mother to her newly delivered child but exclusive breastfeeding is safer for the child than mixed feeding. </a:t>
            </a:r>
          </a:p>
          <a:p>
            <a:pPr fontAlgn="auto">
              <a:spcBef>
                <a:spcPts val="0"/>
              </a:spcBef>
              <a:spcAft>
                <a:spcPts val="0"/>
              </a:spcAft>
              <a:defRPr/>
            </a:pPr>
            <a:endParaRPr lang="en-IN" dirty="0" smtClean="0"/>
          </a:p>
          <a:p>
            <a:pPr fontAlgn="auto">
              <a:spcBef>
                <a:spcPts val="0"/>
              </a:spcBef>
              <a:spcAft>
                <a:spcPts val="0"/>
              </a:spcAft>
              <a:defRPr/>
            </a:pPr>
            <a:r>
              <a:rPr lang="en-IN" b="1" dirty="0" smtClean="0"/>
              <a:t>Fertility awareness-based methods </a:t>
            </a:r>
            <a:endParaRPr lang="en-US" b="1" dirty="0" smtClean="0"/>
          </a:p>
          <a:p>
            <a:pPr fontAlgn="auto">
              <a:spcBef>
                <a:spcPts val="0"/>
              </a:spcBef>
              <a:spcAft>
                <a:spcPts val="0"/>
              </a:spcAft>
              <a:defRPr/>
            </a:pPr>
            <a:r>
              <a:rPr lang="en-IN" dirty="0" smtClean="0"/>
              <a:t>Fertility awareness-based methods require the woman to learn what days of her menstrual cycle fall within the </a:t>
            </a:r>
            <a:r>
              <a:rPr lang="en-IN" dirty="0" err="1" smtClean="0"/>
              <a:t>ovulatory</a:t>
            </a:r>
            <a:r>
              <a:rPr lang="en-IN" dirty="0" smtClean="0"/>
              <a:t> period (fertile days) and timing intercourse for days other than these fertile days in order to avoid a pregnancy. The various methods include using a calendar to calculate fertile days, identifying changes in the cervical mucus (what many women refer to as white discharge) or using a basal body thermometer (</a:t>
            </a:r>
            <a:r>
              <a:rPr lang="en-IN" u="sng" dirty="0" smtClean="0"/>
              <a:t>not</a:t>
            </a:r>
            <a:r>
              <a:rPr lang="en-IN" dirty="0" smtClean="0"/>
              <a:t> a regular thermometer). </a:t>
            </a:r>
            <a:endParaRPr lang="en-US" dirty="0" smtClean="0"/>
          </a:p>
          <a:p>
            <a:pPr fontAlgn="auto">
              <a:spcBef>
                <a:spcPts val="0"/>
              </a:spcBef>
              <a:spcAft>
                <a:spcPts val="0"/>
              </a:spcAft>
              <a:defRPr/>
            </a:pPr>
            <a:r>
              <a:rPr lang="en-US" dirty="0" smtClean="0"/>
              <a:t/>
            </a:r>
            <a:br>
              <a:rPr lang="en-US" dirty="0" smtClean="0"/>
            </a:br>
            <a:endParaRPr lang="en-US" dirty="0"/>
          </a:p>
        </p:txBody>
      </p:sp>
      <p:sp>
        <p:nvSpPr>
          <p:cNvPr id="256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EC593BC-DE01-4DD0-8239-6A193C30D6B0}" type="slidenum">
              <a:rPr lang="en-US"/>
              <a:pPr fontAlgn="base">
                <a:spcBef>
                  <a:spcPct val="0"/>
                </a:spcBef>
                <a:spcAft>
                  <a:spcPct val="0"/>
                </a:spcAft>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5" name="Rounded Rectangle 4"/>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1" name="Picture 17" descr="NACO logo"/>
          <p:cNvPicPr>
            <a:picLocks noChangeAspect="1" noChangeArrowheads="1"/>
          </p:cNvPicPr>
          <p:nvPr userDrawn="1"/>
        </p:nvPicPr>
        <p:blipFill>
          <a:blip r:embed="rId2" cstate="print"/>
          <a:srcRect/>
          <a:stretch>
            <a:fillRect/>
          </a:stretch>
        </p:blipFill>
        <p:spPr bwMode="auto">
          <a:xfrm>
            <a:off x="8229600" y="6357938"/>
            <a:ext cx="715963" cy="500062"/>
          </a:xfrm>
          <a:prstGeom prst="rect">
            <a:avLst/>
          </a:prstGeom>
          <a:noFill/>
          <a:ln w="9525">
            <a:noFill/>
            <a:miter lim="800000"/>
            <a:headEnd/>
            <a:tailEnd/>
          </a:ln>
        </p:spPr>
      </p:pic>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smtClean="0"/>
              <a:t>Click to edit Master title style</a:t>
            </a:r>
            <a:endParaRPr lang="en-US"/>
          </a:p>
        </p:txBody>
      </p:sp>
      <p:sp>
        <p:nvSpPr>
          <p:cNvPr id="12" name="Date Placeholder 27"/>
          <p:cNvSpPr>
            <a:spLocks noGrp="1"/>
          </p:cNvSpPr>
          <p:nvPr>
            <p:ph type="dt" sz="half" idx="10"/>
          </p:nvPr>
        </p:nvSpPr>
        <p:spPr/>
        <p:txBody>
          <a:bodyPr/>
          <a:lstStyle>
            <a:lvl1pPr>
              <a:defRPr/>
            </a:lvl1pPr>
          </a:lstStyle>
          <a:p>
            <a:pPr>
              <a:defRPr/>
            </a:pPr>
            <a:fld id="{53F8080D-451D-4292-BE81-9FDD9D142906}" type="datetimeFigureOut">
              <a:rPr lang="en-US"/>
              <a:pPr>
                <a:defRPr/>
              </a:pPr>
              <a:t>9/7/2011</a:t>
            </a:fld>
            <a:endParaRPr lang="en-US"/>
          </a:p>
        </p:txBody>
      </p:sp>
      <p:sp>
        <p:nvSpPr>
          <p:cNvPr id="13" name="Footer Placeholder 16"/>
          <p:cNvSpPr>
            <a:spLocks noGrp="1"/>
          </p:cNvSpPr>
          <p:nvPr>
            <p:ph type="ftr" sz="quarter" idx="11"/>
          </p:nvPr>
        </p:nvSpPr>
        <p:spPr/>
        <p:txBody>
          <a:bodyPr/>
          <a:lstStyle>
            <a:lvl1pPr>
              <a:defRPr/>
            </a:lvl1pPr>
          </a:lstStyle>
          <a:p>
            <a:pPr>
              <a:defRPr/>
            </a:pPr>
            <a:endParaRPr lang="en-US"/>
          </a:p>
        </p:txBody>
      </p:sp>
      <p:sp>
        <p:nvSpPr>
          <p:cNvPr id="14" name="Slide Number Placeholder 28"/>
          <p:cNvSpPr>
            <a:spLocks noGrp="1"/>
          </p:cNvSpPr>
          <p:nvPr>
            <p:ph type="sldNum" sz="quarter" idx="12"/>
          </p:nvPr>
        </p:nvSpPr>
        <p:spPr/>
        <p:txBody>
          <a:bodyPr/>
          <a:lstStyle>
            <a:lvl1pPr>
              <a:defRPr sz="1400" smtClean="0">
                <a:solidFill>
                  <a:srgbClr val="FFFFFF"/>
                </a:solidFill>
              </a:defRPr>
            </a:lvl1pPr>
          </a:lstStyle>
          <a:p>
            <a:pPr>
              <a:defRPr/>
            </a:pPr>
            <a:fld id="{7B9D9836-7471-4784-80C7-3E3A9B138C7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58A6846C-63BD-4415-93B9-3E7A494997B5}" type="datetimeFigureOut">
              <a:rPr lang="en-US"/>
              <a:pPr>
                <a:defRPr/>
              </a:pPr>
              <a:t>9/7/2011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2D89254B-D0D2-48E8-A34A-F5E8A7A153D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CA4EB4FA-3AC6-4E37-BB02-4FEE0023A97E}" type="datetimeFigureOut">
              <a:rPr lang="en-US"/>
              <a:pPr>
                <a:defRPr/>
              </a:pPr>
              <a:t>9/7/2011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3CA9ED94-4439-4923-8AEF-18FAD62A196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914400" y="1447800"/>
            <a:ext cx="77724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2788BE49-F2EA-4B8F-A50D-64275F1B3619}" type="datetimeFigureOut">
              <a:rPr lang="en-US"/>
              <a:pPr>
                <a:defRPr/>
              </a:pPr>
              <a:t>9/7/2011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DD9F9402-6074-4C50-A363-3919E80406C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5" name="Rounded Rectangle 4"/>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9" name="Picture 17" descr="NACO logo"/>
          <p:cNvPicPr>
            <a:picLocks noChangeAspect="1" noChangeArrowheads="1"/>
          </p:cNvPicPr>
          <p:nvPr userDrawn="1"/>
        </p:nvPicPr>
        <p:blipFill>
          <a:blip r:embed="rId2" cstate="print"/>
          <a:srcRect/>
          <a:stretch>
            <a:fillRect/>
          </a:stretch>
        </p:blipFill>
        <p:spPr bwMode="auto">
          <a:xfrm>
            <a:off x="8229600" y="6357938"/>
            <a:ext cx="715963" cy="500062"/>
          </a:xfrm>
          <a:prstGeom prst="rect">
            <a:avLst/>
          </a:prstGeom>
          <a:noFill/>
          <a:ln w="9525">
            <a:noFill/>
            <a:miter lim="800000"/>
            <a:headEnd/>
            <a:tailEnd/>
          </a:ln>
        </p:spPr>
      </p:pic>
      <p:sp>
        <p:nvSpPr>
          <p:cNvPr id="2" name="Title 1"/>
          <p:cNvSpPr>
            <a:spLocks noGrp="1"/>
          </p:cNvSpPr>
          <p:nvPr>
            <p:ph type="title"/>
          </p:nvPr>
        </p:nvSpPr>
        <p:spPr>
          <a:xfrm>
            <a:off x="722313" y="952500"/>
            <a:ext cx="7772400" cy="1362075"/>
          </a:xfrm>
        </p:spPr>
        <p:txBody>
          <a:bodyPr/>
          <a:lstStyle>
            <a:lvl1pPr algn="l">
              <a:buNone/>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10" name="Date Placeholder 3"/>
          <p:cNvSpPr>
            <a:spLocks noGrp="1"/>
          </p:cNvSpPr>
          <p:nvPr>
            <p:ph type="dt" sz="half" idx="10"/>
          </p:nvPr>
        </p:nvSpPr>
        <p:spPr/>
        <p:txBody>
          <a:bodyPr/>
          <a:lstStyle>
            <a:lvl1pPr>
              <a:defRPr/>
            </a:lvl1pPr>
          </a:lstStyle>
          <a:p>
            <a:pPr>
              <a:defRPr/>
            </a:pPr>
            <a:fld id="{84C3AD07-32A3-4BB9-951E-F7666458E2D5}" type="datetimeFigureOut">
              <a:rPr lang="en-US"/>
              <a:pPr>
                <a:defRPr/>
              </a:pPr>
              <a:t>9/7/2011</a:t>
            </a:fld>
            <a:endParaRPr lang="en-US"/>
          </a:p>
        </p:txBody>
      </p:sp>
      <p:sp>
        <p:nvSpPr>
          <p:cNvPr id="11" name="Footer Placeholder 4"/>
          <p:cNvSpPr>
            <a:spLocks noGrp="1"/>
          </p:cNvSpPr>
          <p:nvPr>
            <p:ph type="ftr" sz="quarter" idx="11"/>
          </p:nvPr>
        </p:nvSpPr>
        <p:spPr>
          <a:xfrm>
            <a:off x="800100" y="6172200"/>
            <a:ext cx="4000500" cy="457200"/>
          </a:xfrm>
        </p:spPr>
        <p:txBody>
          <a:bodyPr/>
          <a:lstStyle>
            <a:lvl1pPr>
              <a:defRPr/>
            </a:lvl1pPr>
          </a:lstStyle>
          <a:p>
            <a:pPr>
              <a:defRPr/>
            </a:pPr>
            <a:endParaRPr lang="en-US"/>
          </a:p>
        </p:txBody>
      </p:sp>
      <p:sp>
        <p:nvSpPr>
          <p:cNvPr id="12" name="Slide Number Placeholder 5"/>
          <p:cNvSpPr>
            <a:spLocks noGrp="1"/>
          </p:cNvSpPr>
          <p:nvPr>
            <p:ph type="sldNum" sz="quarter" idx="12"/>
          </p:nvPr>
        </p:nvSpPr>
        <p:spPr>
          <a:xfrm>
            <a:off x="146050" y="6208713"/>
            <a:ext cx="457200" cy="457200"/>
          </a:xfrm>
        </p:spPr>
        <p:txBody>
          <a:bodyPr/>
          <a:lstStyle>
            <a:lvl1pPr>
              <a:defRPr/>
            </a:lvl1pPr>
          </a:lstStyle>
          <a:p>
            <a:pPr>
              <a:defRPr/>
            </a:pPr>
            <a:fld id="{143FD757-BF65-4C3A-AB9F-D6981E42BC6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91440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93395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F6C3A197-E89C-4B68-BCCF-5221F89F2DF5}" type="datetimeFigureOut">
              <a:rPr lang="en-US"/>
              <a:pPr>
                <a:defRPr/>
              </a:pPr>
              <a:t>9/7/2011</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782FF3F2-C4F2-4C8C-AF4F-C672869A9D0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half" idx="2"/>
          </p:nvPr>
        </p:nvSpPr>
        <p:spPr>
          <a:xfrm>
            <a:off x="9144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4"/>
          </p:nvPr>
        </p:nvSpPr>
        <p:spPr>
          <a:xfrm>
            <a:off x="49530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A4664744-2DCD-4C64-83B4-1892DD255401}" type="datetimeFigureOut">
              <a:rPr lang="en-US"/>
              <a:pPr>
                <a:defRPr/>
              </a:pPr>
              <a:t>9/7/2011</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DD3EA1B8-8D76-4E76-8897-857479676DD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146E6EDC-DE84-4BD1-B340-8B5307A70316}" type="datetimeFigureOut">
              <a:rPr lang="en-US"/>
              <a:pPr>
                <a:defRPr/>
              </a:pPr>
              <a:t>9/7/2011</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AC0ECDFD-0E7A-4A7F-99B3-1412371728C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36804121-AF8C-4762-B616-CFBC9B9DD609}" type="datetimeFigureOut">
              <a:rPr lang="en-US"/>
              <a:pPr>
                <a:defRPr/>
              </a:pPr>
              <a:t>9/7/2011</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07358398-C7F4-4CF4-9C1D-04D71FBEAB7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7" name="Picture 14" descr="NACO logo"/>
          <p:cNvPicPr>
            <a:picLocks noChangeAspect="1" noChangeArrowheads="1"/>
          </p:cNvPicPr>
          <p:nvPr userDrawn="1"/>
        </p:nvPicPr>
        <p:blipFill>
          <a:blip r:embed="rId2" cstate="print"/>
          <a:srcRect/>
          <a:stretch>
            <a:fillRect/>
          </a:stretch>
        </p:blipFill>
        <p:spPr bwMode="auto">
          <a:xfrm>
            <a:off x="8153400" y="6357938"/>
            <a:ext cx="715963" cy="500062"/>
          </a:xfrm>
          <a:prstGeom prst="rect">
            <a:avLst/>
          </a:prstGeom>
          <a:noFill/>
          <a:ln w="9525">
            <a:noFill/>
            <a:miter lim="800000"/>
            <a:headEnd/>
            <a:tailEnd/>
          </a:ln>
        </p:spPr>
      </p:pic>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smtClean="0"/>
              <a:t>Click to edit Master title style</a:t>
            </a:r>
            <a:endParaRPr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4"/>
          <p:cNvSpPr>
            <a:spLocks noGrp="1"/>
          </p:cNvSpPr>
          <p:nvPr>
            <p:ph type="dt" sz="half" idx="10"/>
          </p:nvPr>
        </p:nvSpPr>
        <p:spPr/>
        <p:txBody>
          <a:bodyPr/>
          <a:lstStyle>
            <a:lvl1pPr>
              <a:defRPr/>
            </a:lvl1pPr>
          </a:lstStyle>
          <a:p>
            <a:pPr>
              <a:defRPr/>
            </a:pPr>
            <a:fld id="{28540E03-37B3-492F-8867-BB4D22788F87}" type="datetimeFigureOut">
              <a:rPr lang="en-US"/>
              <a:pPr>
                <a:defRPr/>
              </a:pPr>
              <a:t>9/7/2011</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6E8ED2EB-EC6A-4341-9221-BD753445DB1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pPr>
              <a:defRPr/>
            </a:pPr>
            <a:fld id="{6A9828F7-799F-4B27-A65E-04355E4F00B8}" type="datetimeFigureOut">
              <a:rPr lang="en-US"/>
              <a:pPr>
                <a:defRPr/>
              </a:pPr>
              <a:t>9/7/2011</a:t>
            </a:fld>
            <a:endParaRPr lang="en-US"/>
          </a:p>
        </p:txBody>
      </p:sp>
      <p:sp>
        <p:nvSpPr>
          <p:cNvPr id="9" name="Footer Placeholder 5"/>
          <p:cNvSpPr>
            <a:spLocks noGrp="1"/>
          </p:cNvSpPr>
          <p:nvPr>
            <p:ph type="ftr" sz="quarter" idx="11"/>
          </p:nvPr>
        </p:nvSpPr>
        <p:spPr>
          <a:xfrm>
            <a:off x="914400" y="6172200"/>
            <a:ext cx="3886200" cy="457200"/>
          </a:xfrm>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146050" y="6208713"/>
            <a:ext cx="457200" cy="457200"/>
          </a:xfrm>
        </p:spPr>
        <p:txBody>
          <a:bodyPr/>
          <a:lstStyle>
            <a:lvl1pPr>
              <a:defRPr/>
            </a:lvl1pPr>
          </a:lstStyle>
          <a:p>
            <a:pPr>
              <a:defRPr/>
            </a:pPr>
            <a:fld id="{315EB68B-2B0E-405B-A3ED-21FF5848F10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8" name="Rounded Rectangle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8" name="Title Placeholder 21"/>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en-US" smtClean="0"/>
              <a:t>Click to edit Master title style</a:t>
            </a:r>
          </a:p>
        </p:txBody>
      </p:sp>
      <p:sp>
        <p:nvSpPr>
          <p:cNvPr id="1029" name="Text Placeholder 12"/>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fontAlgn="auto" latinLnBrk="0" hangingPunct="1">
              <a:spcBef>
                <a:spcPts val="0"/>
              </a:spcBef>
              <a:spcAft>
                <a:spcPts val="0"/>
              </a:spcAft>
              <a:defRPr kumimoji="0" sz="1400" smtClean="0">
                <a:solidFill>
                  <a:schemeClr val="tx2"/>
                </a:solidFill>
                <a:latin typeface="+mn-lt"/>
              </a:defRPr>
            </a:lvl1pPr>
          </a:lstStyle>
          <a:p>
            <a:pPr>
              <a:defRPr/>
            </a:pPr>
            <a:fld id="{87D22AA3-4515-4096-95BC-7111A7D681CC}" type="datetimeFigureOut">
              <a:rPr lang="en-US"/>
              <a:pPr>
                <a:defRPr/>
              </a:pPr>
              <a:t>9/7/2011</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fontAlgn="auto" latinLnBrk="0" hangingPunct="1">
              <a:spcBef>
                <a:spcPts val="0"/>
              </a:spcBef>
              <a:spcAft>
                <a:spcPts val="0"/>
              </a:spcAft>
              <a:defRPr kumimoji="0" sz="1400">
                <a:solidFill>
                  <a:schemeClr val="tx2"/>
                </a:solidFill>
                <a:latin typeface="+mn-lt"/>
              </a:defRPr>
            </a:lvl1pPr>
          </a:lstStyle>
          <a:p>
            <a:pPr>
              <a:defRPr/>
            </a:pPr>
            <a:endParaRPr lang="en-US"/>
          </a:p>
        </p:txBody>
      </p:sp>
      <p:sp>
        <p:nvSpPr>
          <p:cNvPr id="23" name="Slide Number Placeholder 22"/>
          <p:cNvSpPr>
            <a:spLocks noGrp="1"/>
          </p:cNvSpPr>
          <p:nvPr>
            <p:ph type="sldNum" sz="quarter" idx="4"/>
          </p:nvPr>
        </p:nvSpPr>
        <p:spPr>
          <a:xfrm>
            <a:off x="146050" y="6210300"/>
            <a:ext cx="457200" cy="457200"/>
          </a:xfrm>
          <a:prstGeom prst="ellipse">
            <a:avLst/>
          </a:prstGeom>
          <a:solidFill>
            <a:schemeClr val="accent1"/>
          </a:solidFill>
        </p:spPr>
        <p:txBody>
          <a:bodyPr wrap="none" lIns="0" tIns="0" rIns="0" bIns="0" anchor="ctr" anchorCtr="1">
            <a:noAutofit/>
          </a:bodyPr>
          <a:lstStyle>
            <a:lvl1pPr algn="ctr" eaLnBrk="1" fontAlgn="auto" latinLnBrk="0" hangingPunct="1">
              <a:spcBef>
                <a:spcPts val="0"/>
              </a:spcBef>
              <a:spcAft>
                <a:spcPts val="0"/>
              </a:spcAft>
              <a:defRPr kumimoji="0" sz="1400" smtClean="0">
                <a:solidFill>
                  <a:srgbClr val="FFFFFF"/>
                </a:solidFill>
                <a:latin typeface="+mj-lt"/>
                <a:ea typeface="+mj-ea"/>
                <a:cs typeface="+mj-cs"/>
              </a:defRPr>
            </a:lvl1pPr>
          </a:lstStyle>
          <a:p>
            <a:pPr>
              <a:defRPr/>
            </a:pPr>
            <a:fld id="{86E94582-DB06-4A5E-9F4B-72A5482D198E}" type="slidenum">
              <a:rPr lang="en-US"/>
              <a:pPr>
                <a:defRPr/>
              </a:pPr>
              <a:t>‹#›</a:t>
            </a:fld>
            <a:endParaRPr lang="en-US"/>
          </a:p>
        </p:txBody>
      </p:sp>
      <p:pic>
        <p:nvPicPr>
          <p:cNvPr id="1033" name="Picture 9" descr="NACO logo"/>
          <p:cNvPicPr>
            <a:picLocks noChangeAspect="1" noChangeArrowheads="1"/>
          </p:cNvPicPr>
          <p:nvPr userDrawn="1"/>
        </p:nvPicPr>
        <p:blipFill>
          <a:blip r:embed="rId13" cstate="print"/>
          <a:srcRect/>
          <a:stretch>
            <a:fillRect/>
          </a:stretch>
        </p:blipFill>
        <p:spPr bwMode="auto">
          <a:xfrm>
            <a:off x="8229600" y="6357938"/>
            <a:ext cx="715963" cy="5000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3" r:id="rId1"/>
    <p:sldLayoutId id="2147483676" r:id="rId2"/>
    <p:sldLayoutId id="2147483684" r:id="rId3"/>
    <p:sldLayoutId id="2147483677" r:id="rId4"/>
    <p:sldLayoutId id="2147483678" r:id="rId5"/>
    <p:sldLayoutId id="2147483679" r:id="rId6"/>
    <p:sldLayoutId id="2147483680" r:id="rId7"/>
    <p:sldLayoutId id="2147483685" r:id="rId8"/>
    <p:sldLayoutId id="2147483686" r:id="rId9"/>
    <p:sldLayoutId id="2147483681" r:id="rId10"/>
    <p:sldLayoutId id="2147483682" r:id="rId11"/>
  </p:sldLayoutIdLst>
  <p:txStyles>
    <p:titleStyle>
      <a:lvl1pPr algn="l" rtl="0" fontAlgn="base">
        <a:spcBef>
          <a:spcPct val="0"/>
        </a:spcBef>
        <a:spcAft>
          <a:spcPct val="0"/>
        </a:spcAft>
        <a:defRPr sz="4000" kern="1200">
          <a:solidFill>
            <a:schemeClr val="tx2"/>
          </a:solidFill>
          <a:latin typeface="+mj-lt"/>
          <a:ea typeface="+mj-ea"/>
          <a:cs typeface="+mj-cs"/>
        </a:defRPr>
      </a:lvl1pPr>
      <a:lvl2pPr algn="l" rtl="0" fontAlgn="base">
        <a:spcBef>
          <a:spcPct val="0"/>
        </a:spcBef>
        <a:spcAft>
          <a:spcPct val="0"/>
        </a:spcAft>
        <a:defRPr sz="4000">
          <a:solidFill>
            <a:schemeClr val="tx2"/>
          </a:solidFill>
          <a:latin typeface="Franklin Gothic Book" pitchFamily="34" charset="0"/>
        </a:defRPr>
      </a:lvl2pPr>
      <a:lvl3pPr algn="l" rtl="0" fontAlgn="base">
        <a:spcBef>
          <a:spcPct val="0"/>
        </a:spcBef>
        <a:spcAft>
          <a:spcPct val="0"/>
        </a:spcAft>
        <a:defRPr sz="4000">
          <a:solidFill>
            <a:schemeClr val="tx2"/>
          </a:solidFill>
          <a:latin typeface="Franklin Gothic Book" pitchFamily="34" charset="0"/>
        </a:defRPr>
      </a:lvl3pPr>
      <a:lvl4pPr algn="l" rtl="0" fontAlgn="base">
        <a:spcBef>
          <a:spcPct val="0"/>
        </a:spcBef>
        <a:spcAft>
          <a:spcPct val="0"/>
        </a:spcAft>
        <a:defRPr sz="4000">
          <a:solidFill>
            <a:schemeClr val="tx2"/>
          </a:solidFill>
          <a:latin typeface="Franklin Gothic Book" pitchFamily="34" charset="0"/>
        </a:defRPr>
      </a:lvl4pPr>
      <a:lvl5pPr algn="l" rtl="0" fontAlgn="base">
        <a:spcBef>
          <a:spcPct val="0"/>
        </a:spcBef>
        <a:spcAft>
          <a:spcPct val="0"/>
        </a:spcAft>
        <a:defRPr sz="4000">
          <a:solidFill>
            <a:schemeClr val="tx2"/>
          </a:solidFill>
          <a:latin typeface="Franklin Gothic Book" pitchFamily="34"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fontAlgn="base">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fontAlgn="base">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fontAlgn="base">
        <a:spcBef>
          <a:spcPts val="375"/>
        </a:spcBef>
        <a:spcAft>
          <a:spcPct val="0"/>
        </a:spcAft>
        <a:buClr>
          <a:srgbClr val="E6B1AB"/>
        </a:buClr>
        <a:buSzPct val="85000"/>
        <a:buFont typeface="Wingdings 2" pitchFamily="18" charset="2"/>
        <a:buChar char=""/>
        <a:defRPr sz="2000" kern="1200">
          <a:solidFill>
            <a:schemeClr val="tx1"/>
          </a:solidFill>
          <a:latin typeface="+mn-lt"/>
          <a:ea typeface="+mn-ea"/>
          <a:cs typeface="+mn-cs"/>
        </a:defRPr>
      </a:lvl3pPr>
      <a:lvl4pPr marL="1096963" indent="-228600" algn="l" rtl="0" fontAlgn="base">
        <a:spcBef>
          <a:spcPts val="375"/>
        </a:spcBef>
        <a:spcAft>
          <a:spcPct val="0"/>
        </a:spcAft>
        <a:buClr>
          <a:srgbClr val="A28E6A"/>
        </a:buClr>
        <a:buSzPct val="80000"/>
        <a:buFont typeface="Wingdings 2" pitchFamily="18" charset="2"/>
        <a:buChar char=""/>
        <a:defRPr sz="2000" kern="1200">
          <a:solidFill>
            <a:schemeClr val="tx1"/>
          </a:solidFill>
          <a:latin typeface="+mn-lt"/>
          <a:ea typeface="+mn-ea"/>
          <a:cs typeface="+mn-cs"/>
        </a:defRPr>
      </a:lvl4pPr>
      <a:lvl5pPr marL="1371600" indent="-228600" algn="l" rtl="0" fontAlgn="base">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ubtitle 2"/>
          <p:cNvSpPr>
            <a:spLocks noGrp="1"/>
          </p:cNvSpPr>
          <p:nvPr>
            <p:ph type="subTitle" idx="1"/>
          </p:nvPr>
        </p:nvSpPr>
        <p:spPr/>
        <p:txBody>
          <a:bodyPr/>
          <a:lstStyle/>
          <a:p>
            <a:r>
              <a:rPr lang="en-US" smtClean="0">
                <a:solidFill>
                  <a:schemeClr val="tx1"/>
                </a:solidFill>
              </a:rPr>
              <a:t>National AIDS Control Organisation</a:t>
            </a:r>
          </a:p>
        </p:txBody>
      </p:sp>
      <p:sp>
        <p:nvSpPr>
          <p:cNvPr id="6147" name="Title 1"/>
          <p:cNvSpPr>
            <a:spLocks noGrp="1"/>
          </p:cNvSpPr>
          <p:nvPr>
            <p:ph type="ctrTitle"/>
          </p:nvPr>
        </p:nvSpPr>
        <p:spPr>
          <a:xfrm>
            <a:off x="457200" y="1506538"/>
            <a:ext cx="8229600" cy="1470025"/>
          </a:xfrm>
        </p:spPr>
        <p:txBody>
          <a:bodyPr/>
          <a:lstStyle/>
          <a:p>
            <a:r>
              <a:rPr sz="4400" b="1" smtClean="0"/>
              <a:t>Basics on Family Planning Methods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Documents and Settings\naco\Desktop\Pics after quality check\2011-06-28 16.24.50.jpg"/>
          <p:cNvPicPr>
            <a:picLocks noGrp="1" noChangeAspect="1" noChangeArrowheads="1"/>
          </p:cNvPicPr>
          <p:nvPr>
            <p:ph idx="1"/>
          </p:nvPr>
        </p:nvPicPr>
        <p:blipFill>
          <a:blip r:embed="rId3" cstate="print"/>
          <a:srcRect/>
          <a:stretch>
            <a:fillRect/>
          </a:stretch>
        </p:blipFill>
        <p:spPr bwMode="auto">
          <a:xfrm>
            <a:off x="1554691" y="1600200"/>
            <a:ext cx="6034617" cy="4525963"/>
          </a:xfrm>
          <a:prstGeom prst="rect">
            <a:avLst/>
          </a:prstGeom>
          <a:noFill/>
          <a:ln w="25400">
            <a:solidFill>
              <a:schemeClr val="accent1">
                <a:lumMod val="75000"/>
              </a:schemeClr>
            </a:solidFill>
          </a:ln>
        </p:spPr>
      </p:pic>
      <p:sp>
        <p:nvSpPr>
          <p:cNvPr id="4" name="Title 1"/>
          <p:cNvSpPr txBox="1">
            <a:spLocks/>
          </p:cNvSpPr>
          <p:nvPr/>
        </p:nvSpPr>
        <p:spPr bwMode="auto">
          <a:xfrm>
            <a:off x="685800" y="304800"/>
            <a:ext cx="8153400" cy="1020762"/>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marL="463550" marR="0" lvl="0" indent="-463550" algn="l" defTabSz="914400" rtl="0" eaLnBrk="1" fontAlgn="base" latinLnBrk="0" hangingPunct="1">
              <a:lnSpc>
                <a:spcPct val="100000"/>
              </a:lnSpc>
              <a:spcBef>
                <a:spcPct val="0"/>
              </a:spcBef>
              <a:spcAft>
                <a:spcPct val="0"/>
              </a:spcAft>
              <a:buClrTx/>
              <a:buSzTx/>
              <a:buFontTx/>
              <a:buNone/>
              <a:tabLst/>
              <a:defRPr/>
            </a:pPr>
            <a:r>
              <a:rPr kumimoji="0" lang="en-IN" sz="3600" b="1" i="0" u="none" strike="noStrike" kern="1200" cap="none" spc="0" normalizeH="0" baseline="0" noProof="0" dirty="0" smtClean="0">
                <a:ln>
                  <a:noFill/>
                </a:ln>
                <a:solidFill>
                  <a:schemeClr val="tx1"/>
                </a:solidFill>
                <a:effectLst/>
                <a:uLnTx/>
                <a:uFillTx/>
                <a:latin typeface="+mj-lt"/>
                <a:ea typeface="+mj-ea"/>
                <a:cs typeface="+mj-cs"/>
              </a:rPr>
              <a:t>Fertility awareness-based methods </a:t>
            </a:r>
            <a:endParaRPr kumimoji="0" lang="en-US" sz="3600" b="1"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9" name="Picture 7" descr="C:\Documents and Settings\naco\Desktop\Pics after quality check\2011-06-28 16.25.53.jpg"/>
          <p:cNvPicPr>
            <a:picLocks noGrp="1" noChangeAspect="1" noChangeArrowheads="1"/>
          </p:cNvPicPr>
          <p:nvPr>
            <p:ph idx="1"/>
          </p:nvPr>
        </p:nvPicPr>
        <p:blipFill>
          <a:blip r:embed="rId3" cstate="print"/>
          <a:srcRect/>
          <a:stretch>
            <a:fillRect/>
          </a:stretch>
        </p:blipFill>
        <p:spPr bwMode="auto">
          <a:xfrm>
            <a:off x="4953000" y="3429000"/>
            <a:ext cx="2844800" cy="2133600"/>
          </a:xfrm>
          <a:prstGeom prst="rect">
            <a:avLst/>
          </a:prstGeom>
          <a:noFill/>
          <a:ln w="25400">
            <a:solidFill>
              <a:schemeClr val="accent1">
                <a:lumMod val="75000"/>
              </a:schemeClr>
            </a:solidFill>
          </a:ln>
        </p:spPr>
      </p:pic>
      <p:pic>
        <p:nvPicPr>
          <p:cNvPr id="10" name="Picture 2" descr="C:\Documents and Settings\naco\Desktop\Pics after quality check\2011-06-28 16.22.09.jpg"/>
          <p:cNvPicPr>
            <a:picLocks noChangeAspect="1" noChangeArrowheads="1"/>
          </p:cNvPicPr>
          <p:nvPr/>
        </p:nvPicPr>
        <p:blipFill>
          <a:blip r:embed="rId4" cstate="print"/>
          <a:srcRect/>
          <a:stretch>
            <a:fillRect/>
          </a:stretch>
        </p:blipFill>
        <p:spPr bwMode="auto">
          <a:xfrm>
            <a:off x="990600" y="1752600"/>
            <a:ext cx="2743199" cy="2057399"/>
          </a:xfrm>
          <a:prstGeom prst="rect">
            <a:avLst/>
          </a:prstGeom>
          <a:noFill/>
          <a:ln w="25400">
            <a:solidFill>
              <a:schemeClr val="accent1">
                <a:lumMod val="75000"/>
              </a:schemeClr>
            </a:solidFill>
          </a:ln>
        </p:spPr>
      </p:pic>
      <p:sp>
        <p:nvSpPr>
          <p:cNvPr id="5" name="Title 1"/>
          <p:cNvSpPr txBox="1">
            <a:spLocks/>
          </p:cNvSpPr>
          <p:nvPr/>
        </p:nvSpPr>
        <p:spPr bwMode="auto">
          <a:xfrm>
            <a:off x="685800" y="304800"/>
            <a:ext cx="8153400" cy="1020762"/>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marL="463550" marR="0" lvl="0" indent="-463550" algn="l" defTabSz="914400" rtl="0" eaLnBrk="1" fontAlgn="base" latinLnBrk="0" hangingPunct="1">
              <a:lnSpc>
                <a:spcPct val="100000"/>
              </a:lnSpc>
              <a:spcBef>
                <a:spcPct val="0"/>
              </a:spcBef>
              <a:spcAft>
                <a:spcPct val="0"/>
              </a:spcAft>
              <a:buClrTx/>
              <a:buSzTx/>
              <a:buFontTx/>
              <a:buNone/>
              <a:tabLst/>
              <a:defRPr/>
            </a:pPr>
            <a:r>
              <a:rPr kumimoji="0" lang="en-IN" sz="3600" b="1" i="0" u="none" strike="noStrike" kern="1200" cap="none" spc="0" normalizeH="0" baseline="0" noProof="0" dirty="0" smtClean="0">
                <a:ln>
                  <a:noFill/>
                </a:ln>
                <a:solidFill>
                  <a:schemeClr val="tx1"/>
                </a:solidFill>
                <a:effectLst/>
                <a:uLnTx/>
                <a:uFillTx/>
                <a:latin typeface="+mj-lt"/>
                <a:ea typeface="+mj-ea"/>
                <a:cs typeface="+mj-cs"/>
              </a:rPr>
              <a:t>Fertility awareness-based methods </a:t>
            </a:r>
            <a:endParaRPr kumimoji="0" lang="en-US" sz="3600" b="1"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Documents and Settings\naco\Desktop\Pics after quality check\2011-06-28 16.26.23.jpg"/>
          <p:cNvPicPr>
            <a:picLocks noGrp="1" noChangeAspect="1" noChangeArrowheads="1"/>
          </p:cNvPicPr>
          <p:nvPr>
            <p:ph idx="1"/>
          </p:nvPr>
        </p:nvPicPr>
        <p:blipFill>
          <a:blip r:embed="rId3" cstate="print"/>
          <a:srcRect/>
          <a:stretch>
            <a:fillRect/>
          </a:stretch>
        </p:blipFill>
        <p:spPr bwMode="auto">
          <a:xfrm rot="613486">
            <a:off x="1554691" y="1600200"/>
            <a:ext cx="6034617" cy="4525963"/>
          </a:xfrm>
          <a:prstGeom prst="rect">
            <a:avLst/>
          </a:prstGeom>
          <a:noFill/>
          <a:ln w="25400">
            <a:solidFill>
              <a:schemeClr val="accent1">
                <a:lumMod val="75000"/>
              </a:schemeClr>
            </a:solidFill>
          </a:ln>
        </p:spPr>
      </p:pic>
      <p:sp>
        <p:nvSpPr>
          <p:cNvPr id="5" name="Title 1"/>
          <p:cNvSpPr txBox="1">
            <a:spLocks/>
          </p:cNvSpPr>
          <p:nvPr/>
        </p:nvSpPr>
        <p:spPr bwMode="auto">
          <a:xfrm>
            <a:off x="685800" y="304800"/>
            <a:ext cx="8153400" cy="1020762"/>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marL="463550" marR="0" lvl="0" indent="-463550" algn="l" defTabSz="914400" rtl="0" eaLnBrk="1" fontAlgn="base" latinLnBrk="0" hangingPunct="1">
              <a:lnSpc>
                <a:spcPct val="100000"/>
              </a:lnSpc>
              <a:spcBef>
                <a:spcPct val="0"/>
              </a:spcBef>
              <a:spcAft>
                <a:spcPct val="0"/>
              </a:spcAft>
              <a:buClrTx/>
              <a:buSzTx/>
              <a:buFontTx/>
              <a:buNone/>
              <a:tabLst/>
              <a:defRPr/>
            </a:pPr>
            <a:r>
              <a:rPr kumimoji="0" lang="en-IN" sz="3600" b="1" i="0" u="none" strike="noStrike" kern="1200" cap="none" spc="0" normalizeH="0" baseline="0" noProof="0" dirty="0" smtClean="0">
                <a:ln>
                  <a:noFill/>
                </a:ln>
                <a:solidFill>
                  <a:schemeClr val="tx1"/>
                </a:solidFill>
                <a:effectLst/>
                <a:uLnTx/>
                <a:uFillTx/>
                <a:latin typeface="+mj-lt"/>
                <a:ea typeface="+mj-ea"/>
                <a:cs typeface="+mj-cs"/>
              </a:rPr>
              <a:t>Fertility awareness-based methods </a:t>
            </a:r>
            <a:endParaRPr kumimoji="0" lang="en-US" sz="3600" b="1"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Documents and Settings\naco\Desktop\Pics after quality check\2011-06-28 16.27.15.jpg"/>
          <p:cNvPicPr>
            <a:picLocks noGrp="1" noChangeAspect="1" noChangeArrowheads="1"/>
          </p:cNvPicPr>
          <p:nvPr>
            <p:ph idx="1"/>
          </p:nvPr>
        </p:nvPicPr>
        <p:blipFill>
          <a:blip r:embed="rId3" cstate="print"/>
          <a:srcRect/>
          <a:stretch>
            <a:fillRect/>
          </a:stretch>
        </p:blipFill>
        <p:spPr bwMode="auto">
          <a:xfrm rot="21378996">
            <a:off x="1554691" y="1600200"/>
            <a:ext cx="6034617" cy="4525963"/>
          </a:xfrm>
          <a:prstGeom prst="rect">
            <a:avLst/>
          </a:prstGeom>
          <a:noFill/>
          <a:ln w="25400">
            <a:solidFill>
              <a:schemeClr val="accent1">
                <a:lumMod val="75000"/>
              </a:schemeClr>
            </a:solidFill>
          </a:ln>
        </p:spPr>
      </p:pic>
      <p:sp>
        <p:nvSpPr>
          <p:cNvPr id="4" name="Title 1"/>
          <p:cNvSpPr txBox="1">
            <a:spLocks/>
          </p:cNvSpPr>
          <p:nvPr/>
        </p:nvSpPr>
        <p:spPr bwMode="auto">
          <a:xfrm>
            <a:off x="685800" y="304800"/>
            <a:ext cx="8153400" cy="1020762"/>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marL="463550" marR="0" lvl="0" indent="-463550" algn="l" defTabSz="914400" rtl="0" eaLnBrk="1" fontAlgn="base" latinLnBrk="0" hangingPunct="1">
              <a:lnSpc>
                <a:spcPct val="100000"/>
              </a:lnSpc>
              <a:spcBef>
                <a:spcPct val="0"/>
              </a:spcBef>
              <a:spcAft>
                <a:spcPct val="0"/>
              </a:spcAft>
              <a:buClrTx/>
              <a:buSzTx/>
              <a:buFontTx/>
              <a:buNone/>
              <a:tabLst/>
              <a:defRPr/>
            </a:pPr>
            <a:r>
              <a:rPr kumimoji="0" lang="en-IN" sz="3600" b="1" i="0" u="none" strike="noStrike" kern="1200" cap="none" spc="0" normalizeH="0" baseline="0" noProof="0" dirty="0" smtClean="0">
                <a:ln>
                  <a:noFill/>
                </a:ln>
                <a:solidFill>
                  <a:schemeClr val="tx1"/>
                </a:solidFill>
                <a:effectLst/>
                <a:uLnTx/>
                <a:uFillTx/>
                <a:latin typeface="+mj-lt"/>
                <a:ea typeface="+mj-ea"/>
                <a:cs typeface="+mj-cs"/>
              </a:rPr>
              <a:t>Fertility awareness-based methods </a:t>
            </a:r>
            <a:endParaRPr kumimoji="0" lang="en-US" sz="3600" b="1"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C:\Documents and Settings\naco\Desktop\Pics after quality check\2011-06-28 16.28.06.jpg"/>
          <p:cNvPicPr>
            <a:picLocks noChangeAspect="1" noChangeArrowheads="1"/>
          </p:cNvPicPr>
          <p:nvPr/>
        </p:nvPicPr>
        <p:blipFill>
          <a:blip r:embed="rId3" cstate="print"/>
          <a:srcRect/>
          <a:stretch>
            <a:fillRect/>
          </a:stretch>
        </p:blipFill>
        <p:spPr bwMode="auto">
          <a:xfrm>
            <a:off x="762000" y="1600200"/>
            <a:ext cx="3581400" cy="2971800"/>
          </a:xfrm>
          <a:prstGeom prst="rect">
            <a:avLst/>
          </a:prstGeom>
          <a:noFill/>
          <a:ln w="25400">
            <a:solidFill>
              <a:schemeClr val="accent1">
                <a:lumMod val="75000"/>
              </a:schemeClr>
            </a:solidFill>
          </a:ln>
        </p:spPr>
      </p:pic>
      <p:pic>
        <p:nvPicPr>
          <p:cNvPr id="6150" name="Picture 6" descr="C:\Documents and Settings\naco\Desktop\Pics after quality check\2011-06-28 16.28.47.jpg"/>
          <p:cNvPicPr>
            <a:picLocks noGrp="1" noChangeAspect="1" noChangeArrowheads="1"/>
          </p:cNvPicPr>
          <p:nvPr>
            <p:ph idx="1"/>
          </p:nvPr>
        </p:nvPicPr>
        <p:blipFill>
          <a:blip r:embed="rId4" cstate="print"/>
          <a:srcRect/>
          <a:stretch>
            <a:fillRect/>
          </a:stretch>
        </p:blipFill>
        <p:spPr bwMode="auto">
          <a:xfrm>
            <a:off x="5105400" y="2743200"/>
            <a:ext cx="3505200" cy="2971800"/>
          </a:xfrm>
          <a:prstGeom prst="rect">
            <a:avLst/>
          </a:prstGeom>
          <a:noFill/>
          <a:ln w="25400">
            <a:solidFill>
              <a:schemeClr val="accent1">
                <a:lumMod val="75000"/>
              </a:schemeClr>
            </a:solidFill>
          </a:ln>
        </p:spPr>
      </p:pic>
      <p:sp>
        <p:nvSpPr>
          <p:cNvPr id="5" name="Title 1"/>
          <p:cNvSpPr txBox="1">
            <a:spLocks/>
          </p:cNvSpPr>
          <p:nvPr/>
        </p:nvSpPr>
        <p:spPr bwMode="auto">
          <a:xfrm>
            <a:off x="685800" y="304800"/>
            <a:ext cx="8153400" cy="1020762"/>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marL="463550" marR="0" lvl="0" indent="-463550" algn="l" defTabSz="914400" rtl="0" eaLnBrk="1" fontAlgn="base" latinLnBrk="0" hangingPunct="1">
              <a:lnSpc>
                <a:spcPct val="100000"/>
              </a:lnSpc>
              <a:spcBef>
                <a:spcPct val="0"/>
              </a:spcBef>
              <a:spcAft>
                <a:spcPct val="0"/>
              </a:spcAft>
              <a:buClrTx/>
              <a:buSzTx/>
              <a:buFontTx/>
              <a:buNone/>
              <a:tabLst/>
              <a:defRPr/>
            </a:pPr>
            <a:r>
              <a:rPr kumimoji="0" lang="en-IN" sz="3600" b="1" i="0" u="none" strike="noStrike" kern="1200" cap="none" spc="0" normalizeH="0" baseline="0" noProof="0" dirty="0" smtClean="0">
                <a:ln>
                  <a:noFill/>
                </a:ln>
                <a:solidFill>
                  <a:schemeClr val="tx1"/>
                </a:solidFill>
                <a:effectLst/>
                <a:uLnTx/>
                <a:uFillTx/>
                <a:latin typeface="+mj-lt"/>
                <a:ea typeface="+mj-ea"/>
                <a:cs typeface="+mj-cs"/>
              </a:rPr>
              <a:t>Fertility awareness-based methods </a:t>
            </a:r>
            <a:endParaRPr kumimoji="0" lang="en-US" sz="3600" b="1"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533400" y="274638"/>
            <a:ext cx="8153400" cy="1020762"/>
          </a:xfrm>
        </p:spPr>
        <p:txBody>
          <a:bodyPr/>
          <a:lstStyle/>
          <a:p>
            <a:r>
              <a:rPr lang="en-US" sz="3600" b="1" dirty="0" smtClean="0">
                <a:solidFill>
                  <a:schemeClr val="tx1"/>
                </a:solidFill>
              </a:rPr>
              <a:t>Other Family Planning Methods (Continued)</a:t>
            </a:r>
          </a:p>
        </p:txBody>
      </p:sp>
      <p:sp>
        <p:nvSpPr>
          <p:cNvPr id="3" name="Content Placeholder 2"/>
          <p:cNvSpPr>
            <a:spLocks noGrp="1"/>
          </p:cNvSpPr>
          <p:nvPr>
            <p:ph sz="quarter" idx="1"/>
          </p:nvPr>
        </p:nvSpPr>
        <p:spPr>
          <a:xfrm>
            <a:off x="685800" y="1524000"/>
            <a:ext cx="4343400" cy="4495800"/>
          </a:xfrm>
          <a:ln>
            <a:solidFill>
              <a:schemeClr val="bg1"/>
            </a:solidFill>
          </a:ln>
        </p:spPr>
        <p:txBody>
          <a:bodyPr>
            <a:normAutofit/>
          </a:bodyPr>
          <a:lstStyle/>
          <a:p>
            <a:pPr marL="463550" indent="-463550" fontAlgn="auto">
              <a:spcBef>
                <a:spcPts val="580"/>
              </a:spcBef>
              <a:spcAft>
                <a:spcPts val="0"/>
              </a:spcAft>
              <a:buFont typeface="Wingdings" pitchFamily="2" charset="2"/>
              <a:buChar char="Ø"/>
              <a:defRPr/>
            </a:pPr>
            <a:r>
              <a:rPr lang="en-IN" sz="3200" dirty="0" smtClean="0"/>
              <a:t>Intra-uterine device</a:t>
            </a:r>
            <a:endParaRPr lang="en-US" sz="3200" dirty="0" smtClean="0"/>
          </a:p>
          <a:p>
            <a:pPr marL="463550" indent="-463550" fontAlgn="auto">
              <a:spcBef>
                <a:spcPts val="580"/>
              </a:spcBef>
              <a:spcAft>
                <a:spcPts val="0"/>
              </a:spcAft>
              <a:buFont typeface="Wingdings" pitchFamily="2" charset="2"/>
              <a:buChar char="Ø"/>
              <a:defRPr/>
            </a:pPr>
            <a:r>
              <a:rPr lang="en-IN" sz="3200" dirty="0" smtClean="0"/>
              <a:t>Surgical sterilization </a:t>
            </a:r>
            <a:endParaRPr lang="en-US" sz="3200" dirty="0" smtClean="0"/>
          </a:p>
          <a:p>
            <a:pPr marL="274320" indent="-274320" fontAlgn="auto">
              <a:spcBef>
                <a:spcPts val="580"/>
              </a:spcBef>
              <a:spcAft>
                <a:spcPts val="0"/>
              </a:spcAft>
              <a:buFont typeface="Wingdings 2"/>
              <a:buNone/>
              <a:defRPr/>
            </a:pPr>
            <a:endParaRPr lang="en-US" b="1" dirty="0" smtClean="0"/>
          </a:p>
          <a:p>
            <a:pPr marL="274320" indent="-274320" fontAlgn="auto">
              <a:spcBef>
                <a:spcPts val="580"/>
              </a:spcBef>
              <a:spcAft>
                <a:spcPts val="0"/>
              </a:spcAft>
              <a:buFont typeface="Wingdings 2"/>
              <a:buChar char=""/>
              <a:defRPr/>
            </a:pPr>
            <a:endParaRPr lang="en-US" dirty="0"/>
          </a:p>
        </p:txBody>
      </p:sp>
      <p:pic>
        <p:nvPicPr>
          <p:cNvPr id="13316" name="Content Placeholder 3" descr="247.JPG"/>
          <p:cNvPicPr>
            <a:picLocks noChangeAspect="1"/>
          </p:cNvPicPr>
          <p:nvPr/>
        </p:nvPicPr>
        <p:blipFill>
          <a:blip r:embed="rId3" cstate="print"/>
          <a:srcRect/>
          <a:stretch>
            <a:fillRect/>
          </a:stretch>
        </p:blipFill>
        <p:spPr bwMode="auto">
          <a:xfrm rot="21311461">
            <a:off x="4833010" y="1901218"/>
            <a:ext cx="3660775" cy="2744788"/>
          </a:xfrm>
          <a:prstGeom prst="rect">
            <a:avLst/>
          </a:prstGeom>
          <a:noFill/>
          <a:ln w="25400">
            <a:solidFill>
              <a:schemeClr val="accent1">
                <a:lumMod val="75000"/>
              </a:schemeClr>
            </a:solidFill>
          </a:ln>
        </p:spPr>
      </p:pic>
      <p:sp>
        <p:nvSpPr>
          <p:cNvPr id="13317" name="TextBox 4"/>
          <p:cNvSpPr txBox="1">
            <a:spLocks noChangeArrowheads="1"/>
          </p:cNvSpPr>
          <p:nvPr/>
        </p:nvSpPr>
        <p:spPr bwMode="auto">
          <a:xfrm>
            <a:off x="5486400" y="5181600"/>
            <a:ext cx="2514600" cy="369888"/>
          </a:xfrm>
          <a:prstGeom prst="rect">
            <a:avLst/>
          </a:prstGeom>
          <a:noFill/>
          <a:ln w="9525">
            <a:noFill/>
            <a:miter lim="800000"/>
            <a:headEnd/>
            <a:tailEnd/>
          </a:ln>
        </p:spPr>
        <p:txBody>
          <a:bodyPr>
            <a:spAutoFit/>
          </a:bodyPr>
          <a:lstStyle/>
          <a:p>
            <a:pPr algn="ctr"/>
            <a:r>
              <a:rPr lang="en-US">
                <a:latin typeface="Perpetua" pitchFamily="18" charset="0"/>
              </a:rPr>
              <a:t>IUD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304800"/>
            <a:ext cx="8477250" cy="868363"/>
          </a:xfrm>
        </p:spPr>
        <p:txBody>
          <a:bodyPr/>
          <a:lstStyle/>
          <a:p>
            <a:r>
              <a:rPr lang="en-US" sz="3200" b="1" dirty="0" smtClean="0">
                <a:solidFill>
                  <a:schemeClr val="tx1"/>
                </a:solidFill>
              </a:rPr>
              <a:t>Family Planning Methods in relation to HIV</a:t>
            </a:r>
            <a:endParaRPr lang="en-IN" sz="3200" b="1" dirty="0" smtClean="0">
              <a:solidFill>
                <a:schemeClr val="tx1"/>
              </a:solidFill>
            </a:endParaRPr>
          </a:p>
        </p:txBody>
      </p:sp>
      <p:graphicFrame>
        <p:nvGraphicFramePr>
          <p:cNvPr id="7" name="Content Placeholder 6"/>
          <p:cNvGraphicFramePr>
            <a:graphicFrameLocks noGrp="1"/>
          </p:cNvGraphicFramePr>
          <p:nvPr>
            <p:ph sz="quarter" idx="1"/>
          </p:nvPr>
        </p:nvGraphicFramePr>
        <p:xfrm>
          <a:off x="609600" y="1447800"/>
          <a:ext cx="8001000" cy="4800599"/>
        </p:xfrm>
        <a:graphic>
          <a:graphicData uri="http://schemas.openxmlformats.org/drawingml/2006/table">
            <a:tbl>
              <a:tblPr firstRow="1" bandRow="1">
                <a:tableStyleId>{7DF18680-E054-41AD-8BC1-D1AEF772440D}</a:tableStyleId>
              </a:tblPr>
              <a:tblGrid>
                <a:gridCol w="1306286"/>
                <a:gridCol w="1306286"/>
                <a:gridCol w="1502228"/>
                <a:gridCol w="3886200"/>
              </a:tblGrid>
              <a:tr h="697933">
                <a:tc>
                  <a:txBody>
                    <a:bodyPr/>
                    <a:lstStyle/>
                    <a:p>
                      <a:pPr algn="ctr">
                        <a:lnSpc>
                          <a:spcPct val="115000"/>
                        </a:lnSpc>
                        <a:spcAft>
                          <a:spcPts val="0"/>
                        </a:spcAft>
                      </a:pPr>
                      <a:r>
                        <a:rPr lang="en-US" sz="1800" dirty="0"/>
                        <a:t>Method</a:t>
                      </a:r>
                      <a:endParaRPr lang="en-IN" sz="1800" dirty="0">
                        <a:latin typeface="Cambria"/>
                        <a:ea typeface="Calibri"/>
                        <a:cs typeface="Times New Roman"/>
                      </a:endParaRPr>
                    </a:p>
                  </a:txBody>
                  <a:tcPr marL="68580" marR="68580" marT="0" marB="0">
                    <a:solidFill>
                      <a:srgbClr val="6699FF"/>
                    </a:solidFill>
                  </a:tcPr>
                </a:tc>
                <a:tc>
                  <a:txBody>
                    <a:bodyPr/>
                    <a:lstStyle/>
                    <a:p>
                      <a:pPr algn="ctr">
                        <a:lnSpc>
                          <a:spcPct val="115000"/>
                        </a:lnSpc>
                        <a:spcAft>
                          <a:spcPts val="0"/>
                        </a:spcAft>
                      </a:pPr>
                      <a:r>
                        <a:rPr lang="en-US" sz="1800" dirty="0" smtClean="0"/>
                        <a:t>Prevents </a:t>
                      </a:r>
                      <a:r>
                        <a:rPr lang="en-US" sz="1800" dirty="0"/>
                        <a:t>pregnancy?</a:t>
                      </a:r>
                      <a:endParaRPr lang="en-IN" sz="1800" dirty="0">
                        <a:latin typeface="Cambria"/>
                        <a:ea typeface="Calibri"/>
                        <a:cs typeface="Times New Roman"/>
                      </a:endParaRPr>
                    </a:p>
                  </a:txBody>
                  <a:tcPr marL="68580" marR="68580" marT="0" marB="0">
                    <a:solidFill>
                      <a:srgbClr val="6699FF"/>
                    </a:solidFill>
                  </a:tcPr>
                </a:tc>
                <a:tc>
                  <a:txBody>
                    <a:bodyPr/>
                    <a:lstStyle/>
                    <a:p>
                      <a:pPr algn="ctr">
                        <a:lnSpc>
                          <a:spcPct val="115000"/>
                        </a:lnSpc>
                        <a:spcAft>
                          <a:spcPts val="0"/>
                        </a:spcAft>
                      </a:pPr>
                      <a:r>
                        <a:rPr lang="en-US" sz="1800" dirty="0" smtClean="0"/>
                        <a:t>Prevents </a:t>
                      </a:r>
                      <a:r>
                        <a:rPr lang="en-US" sz="1800" dirty="0"/>
                        <a:t>HIV transmission?</a:t>
                      </a:r>
                      <a:endParaRPr lang="en-IN" sz="1800" dirty="0">
                        <a:latin typeface="Cambria"/>
                        <a:ea typeface="Calibri"/>
                        <a:cs typeface="Times New Roman"/>
                      </a:endParaRPr>
                    </a:p>
                  </a:txBody>
                  <a:tcPr marL="68580" marR="68580" marT="0" marB="0">
                    <a:solidFill>
                      <a:srgbClr val="6699FF"/>
                    </a:solidFill>
                  </a:tcPr>
                </a:tc>
                <a:tc>
                  <a:txBody>
                    <a:bodyPr/>
                    <a:lstStyle/>
                    <a:p>
                      <a:pPr algn="ctr">
                        <a:lnSpc>
                          <a:spcPct val="115000"/>
                        </a:lnSpc>
                        <a:spcAft>
                          <a:spcPts val="0"/>
                        </a:spcAft>
                      </a:pPr>
                      <a:r>
                        <a:rPr lang="en-US" sz="1800" dirty="0"/>
                        <a:t>Issues in relation to PLHIVs</a:t>
                      </a:r>
                      <a:endParaRPr lang="en-IN" sz="1800" dirty="0">
                        <a:latin typeface="Cambria"/>
                        <a:ea typeface="Calibri"/>
                        <a:cs typeface="Times New Roman"/>
                      </a:endParaRPr>
                    </a:p>
                  </a:txBody>
                  <a:tcPr marL="68580" marR="68580" marT="0" marB="0">
                    <a:solidFill>
                      <a:srgbClr val="6699FF"/>
                    </a:solidFill>
                  </a:tcPr>
                </a:tc>
              </a:tr>
              <a:tr h="697933">
                <a:tc>
                  <a:txBody>
                    <a:bodyPr/>
                    <a:lstStyle/>
                    <a:p>
                      <a:pPr algn="just">
                        <a:lnSpc>
                          <a:spcPct val="115000"/>
                        </a:lnSpc>
                        <a:spcAft>
                          <a:spcPts val="0"/>
                        </a:spcAft>
                      </a:pPr>
                      <a:r>
                        <a:rPr lang="en-US" sz="1800" dirty="0"/>
                        <a:t>Male condom</a:t>
                      </a:r>
                      <a:endParaRPr lang="en-IN" sz="1800" dirty="0">
                        <a:latin typeface="Cambria"/>
                        <a:ea typeface="Calibri"/>
                        <a:cs typeface="Times New Roman"/>
                      </a:endParaRPr>
                    </a:p>
                  </a:txBody>
                  <a:tcPr marL="68580" marR="68580" marT="0" marB="0">
                    <a:solidFill>
                      <a:srgbClr val="CCCCFF"/>
                    </a:solidFill>
                  </a:tcPr>
                </a:tc>
                <a:tc>
                  <a:txBody>
                    <a:bodyPr/>
                    <a:lstStyle/>
                    <a:p>
                      <a:pPr algn="just">
                        <a:lnSpc>
                          <a:spcPct val="115000"/>
                        </a:lnSpc>
                        <a:spcAft>
                          <a:spcPts val="0"/>
                        </a:spcAft>
                      </a:pPr>
                      <a:r>
                        <a:rPr lang="en-US" sz="1800" dirty="0"/>
                        <a:t>YES</a:t>
                      </a:r>
                      <a:endParaRPr lang="en-IN" sz="1800" dirty="0">
                        <a:latin typeface="Cambria"/>
                        <a:ea typeface="Calibri"/>
                        <a:cs typeface="Times New Roman"/>
                      </a:endParaRPr>
                    </a:p>
                  </a:txBody>
                  <a:tcPr marL="68580" marR="68580" marT="0" marB="0">
                    <a:solidFill>
                      <a:srgbClr val="CCCCFF"/>
                    </a:solidFill>
                  </a:tcPr>
                </a:tc>
                <a:tc>
                  <a:txBody>
                    <a:bodyPr/>
                    <a:lstStyle/>
                    <a:p>
                      <a:pPr algn="just">
                        <a:lnSpc>
                          <a:spcPct val="115000"/>
                        </a:lnSpc>
                        <a:spcAft>
                          <a:spcPts val="0"/>
                        </a:spcAft>
                      </a:pPr>
                      <a:r>
                        <a:rPr lang="en-US" sz="1800" dirty="0"/>
                        <a:t>YES</a:t>
                      </a:r>
                      <a:endParaRPr lang="en-IN" sz="1800" dirty="0">
                        <a:latin typeface="Cambria"/>
                        <a:ea typeface="Calibri"/>
                        <a:cs typeface="Times New Roman"/>
                      </a:endParaRPr>
                    </a:p>
                  </a:txBody>
                  <a:tcPr marL="68580" marR="68580" marT="0" marB="0">
                    <a:solidFill>
                      <a:srgbClr val="CCCCFF"/>
                    </a:solidFill>
                  </a:tcPr>
                </a:tc>
                <a:tc>
                  <a:txBody>
                    <a:bodyPr/>
                    <a:lstStyle/>
                    <a:p>
                      <a:pPr algn="just">
                        <a:lnSpc>
                          <a:spcPct val="115000"/>
                        </a:lnSpc>
                        <a:spcAft>
                          <a:spcPts val="0"/>
                        </a:spcAft>
                      </a:pPr>
                      <a:endParaRPr lang="en-US" sz="1800" dirty="0">
                        <a:latin typeface="Cambria"/>
                        <a:ea typeface="Calibri"/>
                        <a:cs typeface="CharlotteSansStd-Book"/>
                      </a:endParaRPr>
                    </a:p>
                  </a:txBody>
                  <a:tcPr marL="68580" marR="68580" marT="0" marB="0">
                    <a:solidFill>
                      <a:srgbClr val="CCCCFF"/>
                    </a:solidFill>
                  </a:tcPr>
                </a:tc>
              </a:tr>
              <a:tr h="697933">
                <a:tc>
                  <a:txBody>
                    <a:bodyPr/>
                    <a:lstStyle/>
                    <a:p>
                      <a:pPr algn="just">
                        <a:lnSpc>
                          <a:spcPct val="115000"/>
                        </a:lnSpc>
                        <a:spcAft>
                          <a:spcPts val="0"/>
                        </a:spcAft>
                      </a:pPr>
                      <a:r>
                        <a:rPr lang="en-US" sz="1800" dirty="0"/>
                        <a:t>Female condom</a:t>
                      </a:r>
                      <a:endParaRPr lang="en-IN" sz="1800" dirty="0">
                        <a:latin typeface="Cambria"/>
                        <a:ea typeface="Calibri"/>
                        <a:cs typeface="Times New Roman"/>
                      </a:endParaRPr>
                    </a:p>
                  </a:txBody>
                  <a:tcPr marL="68580" marR="68580" marT="0" marB="0"/>
                </a:tc>
                <a:tc>
                  <a:txBody>
                    <a:bodyPr/>
                    <a:lstStyle/>
                    <a:p>
                      <a:pPr algn="just">
                        <a:lnSpc>
                          <a:spcPct val="115000"/>
                        </a:lnSpc>
                        <a:spcAft>
                          <a:spcPts val="0"/>
                        </a:spcAft>
                      </a:pPr>
                      <a:r>
                        <a:rPr lang="en-US" sz="1800" dirty="0"/>
                        <a:t>YES</a:t>
                      </a:r>
                      <a:endParaRPr lang="en-IN" sz="1800" dirty="0">
                        <a:latin typeface="Cambria"/>
                        <a:ea typeface="Calibri"/>
                        <a:cs typeface="Times New Roman"/>
                      </a:endParaRPr>
                    </a:p>
                  </a:txBody>
                  <a:tcPr marL="68580" marR="68580" marT="0" marB="0"/>
                </a:tc>
                <a:tc>
                  <a:txBody>
                    <a:bodyPr/>
                    <a:lstStyle/>
                    <a:p>
                      <a:pPr algn="just">
                        <a:lnSpc>
                          <a:spcPct val="115000"/>
                        </a:lnSpc>
                        <a:spcAft>
                          <a:spcPts val="0"/>
                        </a:spcAft>
                      </a:pPr>
                      <a:r>
                        <a:rPr lang="en-US" sz="1800" dirty="0"/>
                        <a:t>YES</a:t>
                      </a:r>
                      <a:endParaRPr lang="en-IN" sz="1800" dirty="0">
                        <a:latin typeface="Cambria"/>
                        <a:ea typeface="Calibri"/>
                        <a:cs typeface="Times New Roman"/>
                      </a:endParaRPr>
                    </a:p>
                  </a:txBody>
                  <a:tcPr marL="68580" marR="68580" marT="0" marB="0"/>
                </a:tc>
                <a:tc>
                  <a:txBody>
                    <a:bodyPr/>
                    <a:lstStyle/>
                    <a:p>
                      <a:pPr algn="just">
                        <a:lnSpc>
                          <a:spcPct val="115000"/>
                        </a:lnSpc>
                        <a:spcAft>
                          <a:spcPts val="0"/>
                        </a:spcAft>
                      </a:pPr>
                      <a:endParaRPr lang="en-US" sz="1800" dirty="0">
                        <a:latin typeface="Cambria"/>
                        <a:ea typeface="Calibri"/>
                        <a:cs typeface="CharlotteSansStd-Book"/>
                      </a:endParaRPr>
                    </a:p>
                  </a:txBody>
                  <a:tcPr marL="68580" marR="68580" marT="0" marB="0"/>
                </a:tc>
              </a:tr>
              <a:tr h="2706800">
                <a:tc>
                  <a:txBody>
                    <a:bodyPr/>
                    <a:lstStyle/>
                    <a:p>
                      <a:pPr algn="just">
                        <a:lnSpc>
                          <a:spcPct val="115000"/>
                        </a:lnSpc>
                        <a:spcAft>
                          <a:spcPts val="0"/>
                        </a:spcAft>
                      </a:pPr>
                      <a:r>
                        <a:rPr lang="en-US" sz="1800" dirty="0"/>
                        <a:t>Contraceptive Pill</a:t>
                      </a:r>
                      <a:endParaRPr lang="en-IN" sz="1800" dirty="0">
                        <a:latin typeface="Cambria"/>
                        <a:ea typeface="Calibri"/>
                        <a:cs typeface="Times New Roman"/>
                      </a:endParaRPr>
                    </a:p>
                  </a:txBody>
                  <a:tcPr marL="68580" marR="68580" marT="0" marB="0">
                    <a:solidFill>
                      <a:srgbClr val="CCCCFF"/>
                    </a:solidFill>
                  </a:tcPr>
                </a:tc>
                <a:tc>
                  <a:txBody>
                    <a:bodyPr/>
                    <a:lstStyle/>
                    <a:p>
                      <a:pPr algn="just">
                        <a:lnSpc>
                          <a:spcPct val="115000"/>
                        </a:lnSpc>
                        <a:spcAft>
                          <a:spcPts val="0"/>
                        </a:spcAft>
                      </a:pPr>
                      <a:r>
                        <a:rPr lang="en-US" sz="1800" dirty="0"/>
                        <a:t>YES</a:t>
                      </a:r>
                      <a:endParaRPr lang="en-IN" sz="1800" dirty="0">
                        <a:latin typeface="Cambria"/>
                        <a:ea typeface="Calibri"/>
                        <a:cs typeface="Times New Roman"/>
                      </a:endParaRPr>
                    </a:p>
                  </a:txBody>
                  <a:tcPr marL="68580" marR="68580" marT="0" marB="0">
                    <a:solidFill>
                      <a:srgbClr val="CCCCFF"/>
                    </a:solidFill>
                  </a:tcPr>
                </a:tc>
                <a:tc>
                  <a:txBody>
                    <a:bodyPr/>
                    <a:lstStyle/>
                    <a:p>
                      <a:pPr algn="just">
                        <a:lnSpc>
                          <a:spcPct val="115000"/>
                        </a:lnSpc>
                        <a:spcAft>
                          <a:spcPts val="0"/>
                        </a:spcAft>
                      </a:pPr>
                      <a:r>
                        <a:rPr lang="en-US" sz="1800" dirty="0">
                          <a:solidFill>
                            <a:schemeClr val="tx1"/>
                          </a:solidFill>
                        </a:rPr>
                        <a:t>NO</a:t>
                      </a:r>
                      <a:endParaRPr lang="en-IN" sz="1800" dirty="0">
                        <a:solidFill>
                          <a:schemeClr val="tx1"/>
                        </a:solidFill>
                        <a:latin typeface="Cambria"/>
                        <a:ea typeface="Calibri"/>
                        <a:cs typeface="Times New Roman"/>
                      </a:endParaRPr>
                    </a:p>
                  </a:txBody>
                  <a:tcPr marL="68580" marR="68580" marT="0" marB="0">
                    <a:solidFill>
                      <a:srgbClr val="CCCCFF"/>
                    </a:solidFill>
                  </a:tcPr>
                </a:tc>
                <a:tc>
                  <a:txBody>
                    <a:bodyPr/>
                    <a:lstStyle/>
                    <a:p>
                      <a:pPr algn="just">
                        <a:lnSpc>
                          <a:spcPct val="115000"/>
                        </a:lnSpc>
                        <a:spcAft>
                          <a:spcPts val="0"/>
                        </a:spcAft>
                      </a:pPr>
                      <a:r>
                        <a:rPr lang="en-US" sz="1800" dirty="0"/>
                        <a:t>Contraindicated </a:t>
                      </a:r>
                      <a:r>
                        <a:rPr lang="en-US" sz="1800" dirty="0" smtClean="0"/>
                        <a:t>for</a:t>
                      </a:r>
                      <a:r>
                        <a:rPr lang="en-US" sz="1800" baseline="0" dirty="0" smtClean="0"/>
                        <a:t> women</a:t>
                      </a:r>
                      <a:endParaRPr lang="en-IN" sz="1800" dirty="0"/>
                    </a:p>
                    <a:p>
                      <a:pPr marL="342900" lvl="0" indent="-233363" algn="just">
                        <a:lnSpc>
                          <a:spcPct val="115000"/>
                        </a:lnSpc>
                        <a:spcAft>
                          <a:spcPts val="0"/>
                        </a:spcAft>
                        <a:buFont typeface="Symbol"/>
                        <a:buChar char=""/>
                      </a:pPr>
                      <a:r>
                        <a:rPr lang="en-US" sz="1800" dirty="0" smtClean="0"/>
                        <a:t>Over </a:t>
                      </a:r>
                      <a:r>
                        <a:rPr lang="en-US" sz="1800" dirty="0"/>
                        <a:t>35 who smoke cigarettes</a:t>
                      </a:r>
                      <a:endParaRPr lang="en-IN" sz="1800" dirty="0"/>
                    </a:p>
                    <a:p>
                      <a:pPr marL="342900" lvl="0" indent="-233363" algn="just">
                        <a:lnSpc>
                          <a:spcPct val="115000"/>
                        </a:lnSpc>
                        <a:spcAft>
                          <a:spcPts val="0"/>
                        </a:spcAft>
                        <a:buFont typeface="Symbol"/>
                        <a:buChar char=""/>
                      </a:pPr>
                      <a:r>
                        <a:rPr lang="en-US" sz="1800" dirty="0" smtClean="0"/>
                        <a:t>With </a:t>
                      </a:r>
                      <a:r>
                        <a:rPr lang="en-US" sz="1800" dirty="0"/>
                        <a:t>high blood pressure </a:t>
                      </a:r>
                      <a:endParaRPr lang="en-IN" sz="1800" dirty="0"/>
                    </a:p>
                    <a:p>
                      <a:pPr marL="342900" lvl="0" indent="-233363" algn="just">
                        <a:lnSpc>
                          <a:spcPct val="115000"/>
                        </a:lnSpc>
                        <a:spcAft>
                          <a:spcPts val="0"/>
                        </a:spcAft>
                        <a:buFont typeface="Symbol"/>
                        <a:buChar char=""/>
                      </a:pPr>
                      <a:r>
                        <a:rPr lang="en-US" sz="1800" dirty="0" smtClean="0"/>
                        <a:t>Who </a:t>
                      </a:r>
                      <a:r>
                        <a:rPr lang="en-US" sz="1800" dirty="0"/>
                        <a:t>take </a:t>
                      </a:r>
                      <a:r>
                        <a:rPr lang="en-US" sz="1800" dirty="0" err="1"/>
                        <a:t>rifampicin</a:t>
                      </a:r>
                      <a:endParaRPr lang="en-IN" sz="1800" dirty="0"/>
                    </a:p>
                    <a:p>
                      <a:pPr marL="342900" lvl="0" indent="-233363" algn="just">
                        <a:lnSpc>
                          <a:spcPct val="115000"/>
                        </a:lnSpc>
                        <a:spcAft>
                          <a:spcPts val="0"/>
                        </a:spcAft>
                        <a:buFont typeface="Symbol"/>
                        <a:buChar char=""/>
                      </a:pPr>
                      <a:r>
                        <a:rPr lang="en-US" sz="1800" dirty="0" smtClean="0"/>
                        <a:t>Who </a:t>
                      </a:r>
                      <a:r>
                        <a:rPr lang="en-US" sz="1800" dirty="0"/>
                        <a:t>may be pregnant</a:t>
                      </a:r>
                      <a:endParaRPr lang="en-IN" sz="1800" dirty="0"/>
                    </a:p>
                    <a:p>
                      <a:pPr marL="342900" lvl="0" indent="-233363" algn="just">
                        <a:lnSpc>
                          <a:spcPct val="115000"/>
                        </a:lnSpc>
                        <a:spcAft>
                          <a:spcPts val="0"/>
                        </a:spcAft>
                        <a:buFont typeface="Symbol"/>
                        <a:buChar char=""/>
                      </a:pPr>
                      <a:r>
                        <a:rPr lang="en-US" sz="1800" dirty="0" smtClean="0"/>
                        <a:t>Who gave </a:t>
                      </a:r>
                      <a:r>
                        <a:rPr lang="en-US" sz="1800" dirty="0"/>
                        <a:t>birth less than 3 weeks ago</a:t>
                      </a:r>
                      <a:endParaRPr lang="en-IN" sz="1800" dirty="0"/>
                    </a:p>
                    <a:p>
                      <a:pPr marL="342900" lvl="0" indent="-233363" algn="just">
                        <a:lnSpc>
                          <a:spcPct val="115000"/>
                        </a:lnSpc>
                        <a:spcAft>
                          <a:spcPts val="0"/>
                        </a:spcAft>
                        <a:buFont typeface="Symbol"/>
                        <a:buChar char=""/>
                      </a:pPr>
                      <a:r>
                        <a:rPr lang="en-US" sz="1800" dirty="0" smtClean="0"/>
                        <a:t>Who </a:t>
                      </a:r>
                      <a:r>
                        <a:rPr lang="en-US" sz="1800" dirty="0"/>
                        <a:t>have been breastfeeding for 6 months or less </a:t>
                      </a:r>
                      <a:endParaRPr lang="en-IN" sz="1800" dirty="0">
                        <a:latin typeface="Cambria"/>
                        <a:ea typeface="Calibri"/>
                        <a:cs typeface="Times New Roman"/>
                      </a:endParaRPr>
                    </a:p>
                  </a:txBody>
                  <a:tcPr marL="68580" marR="68580" marT="0" marB="0">
                    <a:solidFill>
                      <a:srgbClr val="CCCCFF"/>
                    </a:solidFill>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sz="quarter" idx="1"/>
          </p:nvPr>
        </p:nvGraphicFramePr>
        <p:xfrm>
          <a:off x="457200" y="1447800"/>
          <a:ext cx="8153400" cy="4832223"/>
        </p:xfrm>
        <a:graphic>
          <a:graphicData uri="http://schemas.openxmlformats.org/drawingml/2006/table">
            <a:tbl>
              <a:tblPr firstRow="1" bandRow="1">
                <a:tableStyleId>{7DF18680-E054-41AD-8BC1-D1AEF772440D}</a:tableStyleId>
              </a:tblPr>
              <a:tblGrid>
                <a:gridCol w="1905000"/>
                <a:gridCol w="1295400"/>
                <a:gridCol w="1447800"/>
                <a:gridCol w="3505200"/>
              </a:tblGrid>
              <a:tr h="622056">
                <a:tc>
                  <a:txBody>
                    <a:bodyPr/>
                    <a:lstStyle/>
                    <a:p>
                      <a:pPr algn="ctr">
                        <a:lnSpc>
                          <a:spcPct val="115000"/>
                        </a:lnSpc>
                        <a:spcAft>
                          <a:spcPts val="0"/>
                        </a:spcAft>
                      </a:pPr>
                      <a:r>
                        <a:rPr lang="en-US" sz="1800" dirty="0"/>
                        <a:t>Method</a:t>
                      </a:r>
                      <a:endParaRPr lang="en-IN" sz="1800" dirty="0">
                        <a:latin typeface="Cambria"/>
                        <a:ea typeface="Calibri"/>
                        <a:cs typeface="Times New Roman"/>
                      </a:endParaRPr>
                    </a:p>
                  </a:txBody>
                  <a:tcPr marL="68580" marR="68580" marT="0" marB="0">
                    <a:solidFill>
                      <a:srgbClr val="6699FF"/>
                    </a:solidFill>
                  </a:tcPr>
                </a:tc>
                <a:tc>
                  <a:txBody>
                    <a:bodyPr/>
                    <a:lstStyle/>
                    <a:p>
                      <a:pPr algn="ctr">
                        <a:lnSpc>
                          <a:spcPct val="115000"/>
                        </a:lnSpc>
                        <a:spcAft>
                          <a:spcPts val="0"/>
                        </a:spcAft>
                      </a:pPr>
                      <a:r>
                        <a:rPr lang="en-US" sz="1800" dirty="0" smtClean="0"/>
                        <a:t>Prevents </a:t>
                      </a:r>
                      <a:r>
                        <a:rPr lang="en-US" sz="1800" dirty="0"/>
                        <a:t>pregnancy?</a:t>
                      </a:r>
                      <a:endParaRPr lang="en-IN" sz="1800" dirty="0">
                        <a:latin typeface="Cambria"/>
                        <a:ea typeface="Calibri"/>
                        <a:cs typeface="Times New Roman"/>
                      </a:endParaRPr>
                    </a:p>
                  </a:txBody>
                  <a:tcPr marL="68580" marR="68580" marT="0" marB="0">
                    <a:solidFill>
                      <a:srgbClr val="6699FF"/>
                    </a:solidFill>
                  </a:tcPr>
                </a:tc>
                <a:tc>
                  <a:txBody>
                    <a:bodyPr/>
                    <a:lstStyle/>
                    <a:p>
                      <a:pPr algn="ctr">
                        <a:lnSpc>
                          <a:spcPct val="115000"/>
                        </a:lnSpc>
                        <a:spcAft>
                          <a:spcPts val="0"/>
                        </a:spcAft>
                      </a:pPr>
                      <a:r>
                        <a:rPr lang="en-US" sz="1800" dirty="0" smtClean="0"/>
                        <a:t>Prevents </a:t>
                      </a:r>
                      <a:r>
                        <a:rPr lang="en-US" sz="1800" dirty="0"/>
                        <a:t>HIV transmission?</a:t>
                      </a:r>
                      <a:endParaRPr lang="en-IN" sz="1800" dirty="0">
                        <a:latin typeface="Cambria"/>
                        <a:ea typeface="Calibri"/>
                        <a:cs typeface="Times New Roman"/>
                      </a:endParaRPr>
                    </a:p>
                  </a:txBody>
                  <a:tcPr marL="68580" marR="68580" marT="0" marB="0">
                    <a:solidFill>
                      <a:srgbClr val="6699FF"/>
                    </a:solidFill>
                  </a:tcPr>
                </a:tc>
                <a:tc>
                  <a:txBody>
                    <a:bodyPr/>
                    <a:lstStyle/>
                    <a:p>
                      <a:pPr algn="ctr">
                        <a:lnSpc>
                          <a:spcPct val="115000"/>
                        </a:lnSpc>
                        <a:spcAft>
                          <a:spcPts val="0"/>
                        </a:spcAft>
                      </a:pPr>
                      <a:r>
                        <a:rPr lang="en-US" sz="1800" dirty="0"/>
                        <a:t>Issues in relation to PLHIVs</a:t>
                      </a:r>
                      <a:endParaRPr lang="en-IN" sz="1800" dirty="0">
                        <a:latin typeface="Cambria"/>
                        <a:ea typeface="Calibri"/>
                        <a:cs typeface="Times New Roman"/>
                      </a:endParaRPr>
                    </a:p>
                  </a:txBody>
                  <a:tcPr marL="68580" marR="68580" marT="0" marB="0">
                    <a:solidFill>
                      <a:srgbClr val="6699FF"/>
                    </a:solidFill>
                  </a:tcPr>
                </a:tc>
              </a:tr>
              <a:tr h="1475909">
                <a:tc>
                  <a:txBody>
                    <a:bodyPr/>
                    <a:lstStyle/>
                    <a:p>
                      <a:pPr algn="just">
                        <a:lnSpc>
                          <a:spcPct val="115000"/>
                        </a:lnSpc>
                        <a:spcAft>
                          <a:spcPts val="0"/>
                        </a:spcAft>
                      </a:pPr>
                      <a:r>
                        <a:rPr lang="en-US" sz="1800" dirty="0"/>
                        <a:t>Long-acting </a:t>
                      </a:r>
                      <a:r>
                        <a:rPr lang="en-US" sz="1800" dirty="0" err="1"/>
                        <a:t>injectable</a:t>
                      </a:r>
                      <a:endParaRPr lang="en-IN" sz="1800" dirty="0">
                        <a:latin typeface="Cambria"/>
                        <a:ea typeface="Calibri"/>
                        <a:cs typeface="Times New Roman"/>
                      </a:endParaRPr>
                    </a:p>
                  </a:txBody>
                  <a:tcPr marL="68580" marR="68580" marT="0" marB="0">
                    <a:solidFill>
                      <a:srgbClr val="CCCCFF"/>
                    </a:solidFill>
                  </a:tcPr>
                </a:tc>
                <a:tc>
                  <a:txBody>
                    <a:bodyPr/>
                    <a:lstStyle/>
                    <a:p>
                      <a:pPr algn="just">
                        <a:lnSpc>
                          <a:spcPct val="115000"/>
                        </a:lnSpc>
                        <a:spcAft>
                          <a:spcPts val="0"/>
                        </a:spcAft>
                      </a:pPr>
                      <a:r>
                        <a:rPr lang="en-US" sz="1800" dirty="0"/>
                        <a:t>YES</a:t>
                      </a:r>
                      <a:endParaRPr lang="en-IN" sz="1800" dirty="0">
                        <a:latin typeface="Cambria"/>
                        <a:ea typeface="Calibri"/>
                        <a:cs typeface="Times New Roman"/>
                      </a:endParaRPr>
                    </a:p>
                  </a:txBody>
                  <a:tcPr marL="68580" marR="68580" marT="0" marB="0">
                    <a:solidFill>
                      <a:srgbClr val="CCCCFF"/>
                    </a:solidFill>
                  </a:tcPr>
                </a:tc>
                <a:tc>
                  <a:txBody>
                    <a:bodyPr/>
                    <a:lstStyle/>
                    <a:p>
                      <a:pPr algn="just">
                        <a:lnSpc>
                          <a:spcPct val="115000"/>
                        </a:lnSpc>
                        <a:spcAft>
                          <a:spcPts val="0"/>
                        </a:spcAft>
                      </a:pPr>
                      <a:r>
                        <a:rPr lang="en-US" sz="1800" dirty="0"/>
                        <a:t>NO</a:t>
                      </a:r>
                      <a:endParaRPr lang="en-IN" sz="1800" dirty="0">
                        <a:latin typeface="Cambria"/>
                        <a:ea typeface="Calibri"/>
                        <a:cs typeface="Times New Roman"/>
                      </a:endParaRPr>
                    </a:p>
                  </a:txBody>
                  <a:tcPr marL="68580" marR="68580" marT="0" marB="0">
                    <a:solidFill>
                      <a:srgbClr val="CCCCFF"/>
                    </a:solidFill>
                  </a:tcPr>
                </a:tc>
                <a:tc>
                  <a:txBody>
                    <a:bodyPr/>
                    <a:lstStyle/>
                    <a:p>
                      <a:pPr algn="just">
                        <a:lnSpc>
                          <a:spcPct val="115000"/>
                        </a:lnSpc>
                        <a:spcAft>
                          <a:spcPts val="0"/>
                        </a:spcAft>
                      </a:pPr>
                      <a:r>
                        <a:rPr lang="en-US" sz="1800" dirty="0"/>
                        <a:t>Contraindicated for women with </a:t>
                      </a:r>
                      <a:r>
                        <a:rPr lang="en-US" sz="1800" dirty="0" smtClean="0"/>
                        <a:t>HIV/ </a:t>
                      </a:r>
                      <a:r>
                        <a:rPr lang="en-US" sz="1800" dirty="0"/>
                        <a:t>on ART who:</a:t>
                      </a:r>
                      <a:endParaRPr lang="en-IN" sz="1800" dirty="0"/>
                    </a:p>
                    <a:p>
                      <a:pPr marL="342900" lvl="0" indent="-233363" algn="just">
                        <a:lnSpc>
                          <a:spcPct val="115000"/>
                        </a:lnSpc>
                        <a:spcAft>
                          <a:spcPts val="0"/>
                        </a:spcAft>
                        <a:buFont typeface="Symbol"/>
                        <a:buChar char=""/>
                      </a:pPr>
                      <a:r>
                        <a:rPr lang="en-US" sz="1800" dirty="0"/>
                        <a:t>also have high blood pressure</a:t>
                      </a:r>
                      <a:endParaRPr lang="en-IN" sz="1800" dirty="0"/>
                    </a:p>
                    <a:p>
                      <a:pPr marL="342900" lvl="0" indent="-233363" algn="just">
                        <a:lnSpc>
                          <a:spcPct val="115000"/>
                        </a:lnSpc>
                        <a:spcAft>
                          <a:spcPts val="0"/>
                        </a:spcAft>
                        <a:buFont typeface="Symbol"/>
                        <a:buChar char=""/>
                      </a:pPr>
                      <a:r>
                        <a:rPr lang="en-US" sz="1800" dirty="0"/>
                        <a:t>who have been breastfeeding for 6 weeks or less</a:t>
                      </a:r>
                      <a:endParaRPr lang="en-IN" sz="1800" dirty="0"/>
                    </a:p>
                    <a:p>
                      <a:pPr marL="342900" lvl="0" indent="-233363" algn="just">
                        <a:lnSpc>
                          <a:spcPct val="115000"/>
                        </a:lnSpc>
                        <a:spcAft>
                          <a:spcPts val="0"/>
                        </a:spcAft>
                        <a:buFont typeface="Symbol"/>
                        <a:buChar char=""/>
                      </a:pPr>
                      <a:r>
                        <a:rPr lang="en-US" sz="1800" dirty="0"/>
                        <a:t>who may be </a:t>
                      </a:r>
                      <a:r>
                        <a:rPr lang="en-US" sz="1800" dirty="0" smtClean="0"/>
                        <a:t>pregnant</a:t>
                      </a:r>
                      <a:endParaRPr lang="en-IN" sz="1800" dirty="0">
                        <a:latin typeface="Cambria"/>
                        <a:ea typeface="Calibri"/>
                        <a:cs typeface="Times New Roman"/>
                      </a:endParaRPr>
                    </a:p>
                  </a:txBody>
                  <a:tcPr marL="68580" marR="68580" marT="0" marB="0">
                    <a:solidFill>
                      <a:srgbClr val="CCCCFF"/>
                    </a:solidFill>
                  </a:tcPr>
                </a:tc>
              </a:tr>
              <a:tr h="622056">
                <a:tc>
                  <a:txBody>
                    <a:bodyPr/>
                    <a:lstStyle/>
                    <a:p>
                      <a:pPr algn="just">
                        <a:lnSpc>
                          <a:spcPct val="115000"/>
                        </a:lnSpc>
                        <a:spcAft>
                          <a:spcPts val="0"/>
                        </a:spcAft>
                      </a:pPr>
                      <a:r>
                        <a:rPr lang="en-US" sz="1800"/>
                        <a:t>Implants</a:t>
                      </a:r>
                      <a:endParaRPr lang="en-IN" sz="1800">
                        <a:latin typeface="Cambria"/>
                        <a:ea typeface="Calibri"/>
                        <a:cs typeface="Times New Roman"/>
                      </a:endParaRPr>
                    </a:p>
                  </a:txBody>
                  <a:tcPr marL="68580" marR="68580" marT="0" marB="0"/>
                </a:tc>
                <a:tc>
                  <a:txBody>
                    <a:bodyPr/>
                    <a:lstStyle/>
                    <a:p>
                      <a:pPr algn="just">
                        <a:lnSpc>
                          <a:spcPct val="115000"/>
                        </a:lnSpc>
                        <a:spcAft>
                          <a:spcPts val="0"/>
                        </a:spcAft>
                      </a:pPr>
                      <a:r>
                        <a:rPr lang="en-US" sz="1800"/>
                        <a:t>YES</a:t>
                      </a:r>
                      <a:endParaRPr lang="en-IN" sz="1800">
                        <a:latin typeface="Cambria"/>
                        <a:ea typeface="Calibri"/>
                        <a:cs typeface="Times New Roman"/>
                      </a:endParaRPr>
                    </a:p>
                  </a:txBody>
                  <a:tcPr marL="68580" marR="68580" marT="0" marB="0"/>
                </a:tc>
                <a:tc>
                  <a:txBody>
                    <a:bodyPr/>
                    <a:lstStyle/>
                    <a:p>
                      <a:pPr algn="just">
                        <a:lnSpc>
                          <a:spcPct val="115000"/>
                        </a:lnSpc>
                        <a:spcAft>
                          <a:spcPts val="0"/>
                        </a:spcAft>
                      </a:pPr>
                      <a:r>
                        <a:rPr lang="en-US" sz="1800" dirty="0"/>
                        <a:t>NO</a:t>
                      </a:r>
                      <a:endParaRPr lang="en-IN" sz="1800" dirty="0">
                        <a:latin typeface="Cambria"/>
                        <a:ea typeface="Calibri"/>
                        <a:cs typeface="Times New Roman"/>
                      </a:endParaRPr>
                    </a:p>
                  </a:txBody>
                  <a:tcPr marL="68580" marR="68580" marT="0" marB="0"/>
                </a:tc>
                <a:tc>
                  <a:txBody>
                    <a:bodyPr/>
                    <a:lstStyle/>
                    <a:p>
                      <a:pPr algn="just">
                        <a:lnSpc>
                          <a:spcPct val="115000"/>
                        </a:lnSpc>
                        <a:spcAft>
                          <a:spcPts val="0"/>
                        </a:spcAft>
                      </a:pPr>
                      <a:endParaRPr lang="en-US" sz="1800" dirty="0">
                        <a:latin typeface="Cambria"/>
                        <a:ea typeface="Calibri"/>
                        <a:cs typeface="CharlotteSansStd-Book"/>
                      </a:endParaRPr>
                    </a:p>
                  </a:txBody>
                  <a:tcPr marL="68580" marR="68580" marT="0" marB="0"/>
                </a:tc>
              </a:tr>
              <a:tr h="1055487">
                <a:tc>
                  <a:txBody>
                    <a:bodyPr/>
                    <a:lstStyle/>
                    <a:p>
                      <a:pPr algn="just">
                        <a:lnSpc>
                          <a:spcPct val="115000"/>
                        </a:lnSpc>
                        <a:spcAft>
                          <a:spcPts val="0"/>
                        </a:spcAft>
                      </a:pPr>
                      <a:r>
                        <a:rPr lang="en-US" sz="1800" dirty="0" err="1"/>
                        <a:t>Lactational</a:t>
                      </a:r>
                      <a:r>
                        <a:rPr lang="en-US" sz="1800" dirty="0"/>
                        <a:t> </a:t>
                      </a:r>
                      <a:r>
                        <a:rPr lang="en-US" sz="1800" dirty="0" err="1"/>
                        <a:t>Amenorrhoea</a:t>
                      </a:r>
                      <a:endParaRPr lang="en-IN" sz="1800" dirty="0">
                        <a:latin typeface="Cambria"/>
                        <a:ea typeface="Calibri"/>
                        <a:cs typeface="Times New Roman"/>
                      </a:endParaRPr>
                    </a:p>
                  </a:txBody>
                  <a:tcPr marL="68580" marR="68580" marT="0" marB="0">
                    <a:solidFill>
                      <a:srgbClr val="CCCCFF"/>
                    </a:solidFill>
                  </a:tcPr>
                </a:tc>
                <a:tc>
                  <a:txBody>
                    <a:bodyPr/>
                    <a:lstStyle/>
                    <a:p>
                      <a:pPr algn="just">
                        <a:lnSpc>
                          <a:spcPct val="115000"/>
                        </a:lnSpc>
                        <a:spcAft>
                          <a:spcPts val="0"/>
                        </a:spcAft>
                      </a:pPr>
                      <a:r>
                        <a:rPr lang="en-US" sz="1800" dirty="0"/>
                        <a:t>YES</a:t>
                      </a:r>
                      <a:endParaRPr lang="en-IN" sz="1800" dirty="0">
                        <a:latin typeface="Cambria"/>
                        <a:ea typeface="Calibri"/>
                        <a:cs typeface="Times New Roman"/>
                      </a:endParaRPr>
                    </a:p>
                  </a:txBody>
                  <a:tcPr marL="68580" marR="68580" marT="0" marB="0">
                    <a:solidFill>
                      <a:srgbClr val="CCCCFF"/>
                    </a:solidFill>
                  </a:tcPr>
                </a:tc>
                <a:tc>
                  <a:txBody>
                    <a:bodyPr/>
                    <a:lstStyle/>
                    <a:p>
                      <a:pPr algn="just">
                        <a:lnSpc>
                          <a:spcPct val="115000"/>
                        </a:lnSpc>
                        <a:spcAft>
                          <a:spcPts val="0"/>
                        </a:spcAft>
                      </a:pPr>
                      <a:r>
                        <a:rPr lang="en-US" sz="1800" dirty="0"/>
                        <a:t>NO</a:t>
                      </a:r>
                      <a:endParaRPr lang="en-IN" sz="1800" dirty="0">
                        <a:latin typeface="Cambria"/>
                        <a:ea typeface="Calibri"/>
                        <a:cs typeface="Times New Roman"/>
                      </a:endParaRPr>
                    </a:p>
                  </a:txBody>
                  <a:tcPr marL="68580" marR="68580" marT="0" marB="0">
                    <a:solidFill>
                      <a:srgbClr val="CCCCFF"/>
                    </a:solidFill>
                  </a:tcPr>
                </a:tc>
                <a:tc>
                  <a:txBody>
                    <a:bodyPr/>
                    <a:lstStyle/>
                    <a:p>
                      <a:pPr algn="just">
                        <a:lnSpc>
                          <a:spcPct val="115000"/>
                        </a:lnSpc>
                        <a:spcAft>
                          <a:spcPts val="0"/>
                        </a:spcAft>
                      </a:pPr>
                      <a:r>
                        <a:rPr lang="en-US" sz="1800" dirty="0" smtClean="0"/>
                        <a:t>Breastfeeding poses risk of HIV transmission to baby, but </a:t>
                      </a:r>
                      <a:r>
                        <a:rPr lang="en-US" sz="1800" dirty="0"/>
                        <a:t>exclusive breastfeeding is </a:t>
                      </a:r>
                      <a:r>
                        <a:rPr lang="en-US" sz="1800" dirty="0" smtClean="0"/>
                        <a:t>safer then mixed</a:t>
                      </a:r>
                      <a:r>
                        <a:rPr lang="en-US" sz="1800" baseline="0" dirty="0" smtClean="0"/>
                        <a:t> feeding</a:t>
                      </a:r>
                      <a:endParaRPr lang="en-IN" sz="1800" dirty="0">
                        <a:latin typeface="Cambria"/>
                        <a:ea typeface="Calibri"/>
                        <a:cs typeface="Times New Roman"/>
                      </a:endParaRPr>
                    </a:p>
                  </a:txBody>
                  <a:tcPr marL="68580" marR="68580" marT="0" marB="0">
                    <a:solidFill>
                      <a:srgbClr val="CCCCFF"/>
                    </a:solidFill>
                  </a:tcPr>
                </a:tc>
              </a:tr>
              <a:tr h="622056">
                <a:tc>
                  <a:txBody>
                    <a:bodyPr/>
                    <a:lstStyle/>
                    <a:p>
                      <a:pPr algn="just">
                        <a:lnSpc>
                          <a:spcPct val="115000"/>
                        </a:lnSpc>
                        <a:spcAft>
                          <a:spcPts val="0"/>
                        </a:spcAft>
                      </a:pPr>
                      <a:r>
                        <a:rPr lang="en-US" sz="1800" dirty="0"/>
                        <a:t>Fertility awareness-based methods </a:t>
                      </a:r>
                      <a:endParaRPr lang="en-IN" sz="1800" dirty="0">
                        <a:latin typeface="Cambria"/>
                        <a:ea typeface="Calibri"/>
                        <a:cs typeface="Times New Roman"/>
                      </a:endParaRPr>
                    </a:p>
                  </a:txBody>
                  <a:tcPr marL="68580" marR="68580" marT="0" marB="0"/>
                </a:tc>
                <a:tc>
                  <a:txBody>
                    <a:bodyPr/>
                    <a:lstStyle/>
                    <a:p>
                      <a:pPr algn="just">
                        <a:lnSpc>
                          <a:spcPct val="115000"/>
                        </a:lnSpc>
                        <a:spcAft>
                          <a:spcPts val="0"/>
                        </a:spcAft>
                      </a:pPr>
                      <a:r>
                        <a:rPr lang="en-US" sz="1800" dirty="0"/>
                        <a:t>YES</a:t>
                      </a:r>
                      <a:endParaRPr lang="en-IN" sz="1800" dirty="0">
                        <a:latin typeface="Cambria"/>
                        <a:ea typeface="Calibri"/>
                        <a:cs typeface="Times New Roman"/>
                      </a:endParaRPr>
                    </a:p>
                  </a:txBody>
                  <a:tcPr marL="68580" marR="68580" marT="0" marB="0"/>
                </a:tc>
                <a:tc>
                  <a:txBody>
                    <a:bodyPr/>
                    <a:lstStyle/>
                    <a:p>
                      <a:pPr algn="just">
                        <a:lnSpc>
                          <a:spcPct val="115000"/>
                        </a:lnSpc>
                        <a:spcAft>
                          <a:spcPts val="0"/>
                        </a:spcAft>
                      </a:pPr>
                      <a:r>
                        <a:rPr lang="en-US" sz="1800" dirty="0"/>
                        <a:t>NO</a:t>
                      </a:r>
                      <a:endParaRPr lang="en-IN" sz="1800" dirty="0">
                        <a:latin typeface="Cambria"/>
                        <a:ea typeface="Calibri"/>
                        <a:cs typeface="Times New Roman"/>
                      </a:endParaRPr>
                    </a:p>
                  </a:txBody>
                  <a:tcPr marL="68580" marR="68580" marT="0" marB="0"/>
                </a:tc>
                <a:tc>
                  <a:txBody>
                    <a:bodyPr/>
                    <a:lstStyle/>
                    <a:p>
                      <a:pPr algn="just">
                        <a:lnSpc>
                          <a:spcPct val="115000"/>
                        </a:lnSpc>
                        <a:spcAft>
                          <a:spcPts val="0"/>
                        </a:spcAft>
                      </a:pPr>
                      <a:endParaRPr lang="en-US" sz="1800" dirty="0">
                        <a:latin typeface="Cambria"/>
                        <a:ea typeface="Calibri"/>
                        <a:cs typeface="CharlotteSansStd-Book"/>
                      </a:endParaRPr>
                    </a:p>
                  </a:txBody>
                  <a:tcPr marL="68580" marR="68580" marT="0" marB="0"/>
                </a:tc>
              </a:tr>
            </a:tbl>
          </a:graphicData>
        </a:graphic>
      </p:graphicFrame>
      <p:sp>
        <p:nvSpPr>
          <p:cNvPr id="4" name="Title 1"/>
          <p:cNvSpPr txBox="1">
            <a:spLocks/>
          </p:cNvSpPr>
          <p:nvPr/>
        </p:nvSpPr>
        <p:spPr>
          <a:xfrm>
            <a:off x="457200" y="304800"/>
            <a:ext cx="8477250" cy="868363"/>
          </a:xfrm>
          <a:prstGeom prst="rect">
            <a:avLst/>
          </a:prstGeom>
        </p:spPr>
        <p:txBody>
          <a:bodyPr bIns="91440" anchor="b">
            <a:normAutofit/>
          </a:bodyPr>
          <a:lstStyle/>
          <a:p>
            <a:pPr fontAlgn="auto">
              <a:spcAft>
                <a:spcPts val="0"/>
              </a:spcAft>
              <a:defRPr/>
            </a:pPr>
            <a:r>
              <a:rPr lang="en-US" sz="3200" b="1" dirty="0">
                <a:latin typeface="+mj-lt"/>
                <a:ea typeface="+mj-ea"/>
                <a:cs typeface="+mj-cs"/>
              </a:rPr>
              <a:t>Family Planning Methods </a:t>
            </a:r>
            <a:r>
              <a:rPr lang="en-US" sz="3200" b="1" dirty="0" smtClean="0">
                <a:latin typeface="+mj-lt"/>
                <a:ea typeface="+mj-ea"/>
                <a:cs typeface="+mj-cs"/>
              </a:rPr>
              <a:t>in relation to HIV</a:t>
            </a:r>
            <a:endParaRPr lang="en-IN" sz="3200" b="1" dirty="0">
              <a:latin typeface="+mj-lt"/>
              <a:ea typeface="+mj-ea"/>
              <a:cs typeface="+mj-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sz="quarter" idx="1"/>
          </p:nvPr>
        </p:nvGraphicFramePr>
        <p:xfrm>
          <a:off x="533400" y="1676400"/>
          <a:ext cx="8153400" cy="2438400"/>
        </p:xfrm>
        <a:graphic>
          <a:graphicData uri="http://schemas.openxmlformats.org/drawingml/2006/table">
            <a:tbl>
              <a:tblPr firstRow="1" bandRow="1">
                <a:tableStyleId>{7DF18680-E054-41AD-8BC1-D1AEF772440D}</a:tableStyleId>
              </a:tblPr>
              <a:tblGrid>
                <a:gridCol w="1600199"/>
                <a:gridCol w="1524000"/>
                <a:gridCol w="1600200"/>
                <a:gridCol w="3429001"/>
              </a:tblGrid>
              <a:tr h="812800">
                <a:tc>
                  <a:txBody>
                    <a:bodyPr/>
                    <a:lstStyle/>
                    <a:p>
                      <a:pPr algn="ctr">
                        <a:lnSpc>
                          <a:spcPct val="115000"/>
                        </a:lnSpc>
                        <a:spcAft>
                          <a:spcPts val="0"/>
                        </a:spcAft>
                      </a:pPr>
                      <a:r>
                        <a:rPr lang="en-US" sz="2000" dirty="0"/>
                        <a:t>Method</a:t>
                      </a:r>
                      <a:endParaRPr lang="en-IN" sz="2000" dirty="0">
                        <a:latin typeface="Cambria"/>
                        <a:ea typeface="Calibri"/>
                        <a:cs typeface="Times New Roman"/>
                      </a:endParaRPr>
                    </a:p>
                  </a:txBody>
                  <a:tcPr marL="68580" marR="68580" marT="0" marB="0">
                    <a:solidFill>
                      <a:srgbClr val="6699FF"/>
                    </a:solidFill>
                  </a:tcPr>
                </a:tc>
                <a:tc>
                  <a:txBody>
                    <a:bodyPr/>
                    <a:lstStyle/>
                    <a:p>
                      <a:pPr algn="ctr">
                        <a:lnSpc>
                          <a:spcPct val="115000"/>
                        </a:lnSpc>
                        <a:spcAft>
                          <a:spcPts val="0"/>
                        </a:spcAft>
                      </a:pPr>
                      <a:r>
                        <a:rPr lang="en-US" sz="2000" dirty="0" smtClean="0"/>
                        <a:t>Prevents </a:t>
                      </a:r>
                      <a:r>
                        <a:rPr lang="en-US" sz="2000" dirty="0"/>
                        <a:t>pregnancy?</a:t>
                      </a:r>
                      <a:endParaRPr lang="en-IN" sz="2000" dirty="0">
                        <a:latin typeface="Cambria"/>
                        <a:ea typeface="Calibri"/>
                        <a:cs typeface="Times New Roman"/>
                      </a:endParaRPr>
                    </a:p>
                  </a:txBody>
                  <a:tcPr marL="68580" marR="68580" marT="0" marB="0">
                    <a:solidFill>
                      <a:srgbClr val="6699FF"/>
                    </a:solidFill>
                  </a:tcPr>
                </a:tc>
                <a:tc>
                  <a:txBody>
                    <a:bodyPr/>
                    <a:lstStyle/>
                    <a:p>
                      <a:pPr algn="ctr">
                        <a:lnSpc>
                          <a:spcPct val="115000"/>
                        </a:lnSpc>
                        <a:spcAft>
                          <a:spcPts val="0"/>
                        </a:spcAft>
                      </a:pPr>
                      <a:r>
                        <a:rPr lang="en-US" sz="2000" dirty="0" smtClean="0"/>
                        <a:t>Prevents </a:t>
                      </a:r>
                      <a:r>
                        <a:rPr lang="en-US" sz="2000" dirty="0"/>
                        <a:t>HIV transmission?</a:t>
                      </a:r>
                      <a:endParaRPr lang="en-IN" sz="2000" dirty="0">
                        <a:latin typeface="Cambria"/>
                        <a:ea typeface="Calibri"/>
                        <a:cs typeface="Times New Roman"/>
                      </a:endParaRPr>
                    </a:p>
                  </a:txBody>
                  <a:tcPr marL="68580" marR="68580" marT="0" marB="0">
                    <a:solidFill>
                      <a:srgbClr val="6699FF"/>
                    </a:solidFill>
                  </a:tcPr>
                </a:tc>
                <a:tc>
                  <a:txBody>
                    <a:bodyPr/>
                    <a:lstStyle/>
                    <a:p>
                      <a:pPr algn="ctr">
                        <a:lnSpc>
                          <a:spcPct val="115000"/>
                        </a:lnSpc>
                        <a:spcAft>
                          <a:spcPts val="0"/>
                        </a:spcAft>
                      </a:pPr>
                      <a:r>
                        <a:rPr lang="en-US" sz="2000" dirty="0"/>
                        <a:t>Issues in relation to PLHIVs</a:t>
                      </a:r>
                      <a:endParaRPr lang="en-IN" sz="2000" dirty="0">
                        <a:latin typeface="Cambria"/>
                        <a:ea typeface="Calibri"/>
                        <a:cs typeface="Times New Roman"/>
                      </a:endParaRPr>
                    </a:p>
                  </a:txBody>
                  <a:tcPr marL="68580" marR="68580" marT="0" marB="0">
                    <a:solidFill>
                      <a:srgbClr val="6699FF"/>
                    </a:solidFill>
                  </a:tcPr>
                </a:tc>
              </a:tr>
              <a:tr h="812800">
                <a:tc>
                  <a:txBody>
                    <a:bodyPr/>
                    <a:lstStyle/>
                    <a:p>
                      <a:pPr algn="just">
                        <a:lnSpc>
                          <a:spcPct val="115000"/>
                        </a:lnSpc>
                        <a:spcAft>
                          <a:spcPts val="0"/>
                        </a:spcAft>
                      </a:pPr>
                      <a:r>
                        <a:rPr lang="en-US" sz="2000" dirty="0"/>
                        <a:t>Intra-uterine device</a:t>
                      </a:r>
                      <a:endParaRPr lang="en-IN" sz="2000" dirty="0">
                        <a:latin typeface="Cambria"/>
                        <a:ea typeface="Calibri"/>
                        <a:cs typeface="Times New Roman"/>
                      </a:endParaRPr>
                    </a:p>
                  </a:txBody>
                  <a:tcPr marL="68580" marR="68580" marT="0" marB="0">
                    <a:solidFill>
                      <a:srgbClr val="CCCCFF"/>
                    </a:solidFill>
                  </a:tcPr>
                </a:tc>
                <a:tc>
                  <a:txBody>
                    <a:bodyPr/>
                    <a:lstStyle/>
                    <a:p>
                      <a:pPr algn="just">
                        <a:lnSpc>
                          <a:spcPct val="115000"/>
                        </a:lnSpc>
                        <a:spcAft>
                          <a:spcPts val="0"/>
                        </a:spcAft>
                      </a:pPr>
                      <a:r>
                        <a:rPr lang="en-US" sz="2000" dirty="0"/>
                        <a:t>YES</a:t>
                      </a:r>
                      <a:endParaRPr lang="en-IN" sz="2000" dirty="0">
                        <a:latin typeface="Cambria"/>
                        <a:ea typeface="Calibri"/>
                        <a:cs typeface="Times New Roman"/>
                      </a:endParaRPr>
                    </a:p>
                  </a:txBody>
                  <a:tcPr marL="68580" marR="68580" marT="0" marB="0">
                    <a:solidFill>
                      <a:srgbClr val="CCCCFF"/>
                    </a:solidFill>
                  </a:tcPr>
                </a:tc>
                <a:tc>
                  <a:txBody>
                    <a:bodyPr/>
                    <a:lstStyle/>
                    <a:p>
                      <a:pPr algn="just">
                        <a:lnSpc>
                          <a:spcPct val="115000"/>
                        </a:lnSpc>
                        <a:spcAft>
                          <a:spcPts val="0"/>
                        </a:spcAft>
                      </a:pPr>
                      <a:r>
                        <a:rPr lang="en-US" sz="2000" dirty="0"/>
                        <a:t>NO</a:t>
                      </a:r>
                      <a:endParaRPr lang="en-IN" sz="2000" dirty="0">
                        <a:latin typeface="Cambria"/>
                        <a:ea typeface="Calibri"/>
                        <a:cs typeface="Times New Roman"/>
                      </a:endParaRPr>
                    </a:p>
                  </a:txBody>
                  <a:tcPr marL="68580" marR="68580" marT="0" marB="0">
                    <a:solidFill>
                      <a:srgbClr val="CCCCFF"/>
                    </a:solidFill>
                  </a:tcPr>
                </a:tc>
                <a:tc>
                  <a:txBody>
                    <a:bodyPr/>
                    <a:lstStyle/>
                    <a:p>
                      <a:pPr algn="just">
                        <a:lnSpc>
                          <a:spcPct val="115000"/>
                        </a:lnSpc>
                        <a:spcAft>
                          <a:spcPts val="0"/>
                        </a:spcAft>
                      </a:pPr>
                      <a:r>
                        <a:rPr lang="en-US" sz="2000" dirty="0"/>
                        <a:t>Contra-indicated for women with HIV </a:t>
                      </a:r>
                      <a:r>
                        <a:rPr lang="en-US" sz="2000" dirty="0" smtClean="0"/>
                        <a:t>and other STI</a:t>
                      </a:r>
                      <a:r>
                        <a:rPr lang="en-US" sz="2000" dirty="0"/>
                        <a:t>s</a:t>
                      </a:r>
                      <a:endParaRPr lang="en-IN" sz="2000" dirty="0">
                        <a:latin typeface="Cambria"/>
                        <a:ea typeface="Calibri"/>
                        <a:cs typeface="Times New Roman"/>
                      </a:endParaRPr>
                    </a:p>
                  </a:txBody>
                  <a:tcPr marL="68580" marR="68580" marT="0" marB="0">
                    <a:solidFill>
                      <a:srgbClr val="CCCCFF"/>
                    </a:solidFill>
                  </a:tcPr>
                </a:tc>
              </a:tr>
              <a:tr h="812800">
                <a:tc>
                  <a:txBody>
                    <a:bodyPr/>
                    <a:lstStyle/>
                    <a:p>
                      <a:pPr algn="just">
                        <a:lnSpc>
                          <a:spcPct val="115000"/>
                        </a:lnSpc>
                        <a:spcAft>
                          <a:spcPts val="0"/>
                        </a:spcAft>
                      </a:pPr>
                      <a:r>
                        <a:rPr lang="en-US" sz="2000" dirty="0"/>
                        <a:t>Surgical sterilization </a:t>
                      </a:r>
                      <a:endParaRPr lang="en-IN" sz="2000" dirty="0">
                        <a:latin typeface="Cambria"/>
                        <a:ea typeface="Calibri"/>
                        <a:cs typeface="Times New Roman"/>
                      </a:endParaRPr>
                    </a:p>
                  </a:txBody>
                  <a:tcPr marL="68580" marR="68580" marT="0" marB="0"/>
                </a:tc>
                <a:tc>
                  <a:txBody>
                    <a:bodyPr/>
                    <a:lstStyle/>
                    <a:p>
                      <a:pPr algn="just">
                        <a:lnSpc>
                          <a:spcPct val="115000"/>
                        </a:lnSpc>
                        <a:spcAft>
                          <a:spcPts val="0"/>
                        </a:spcAft>
                      </a:pPr>
                      <a:r>
                        <a:rPr lang="en-US" sz="2000" dirty="0"/>
                        <a:t>YES</a:t>
                      </a:r>
                      <a:endParaRPr lang="en-IN" sz="2000" dirty="0">
                        <a:latin typeface="Cambria"/>
                        <a:ea typeface="Calibri"/>
                        <a:cs typeface="Times New Roman"/>
                      </a:endParaRPr>
                    </a:p>
                  </a:txBody>
                  <a:tcPr marL="68580" marR="68580" marT="0" marB="0"/>
                </a:tc>
                <a:tc>
                  <a:txBody>
                    <a:bodyPr/>
                    <a:lstStyle/>
                    <a:p>
                      <a:pPr algn="just">
                        <a:lnSpc>
                          <a:spcPct val="115000"/>
                        </a:lnSpc>
                        <a:spcAft>
                          <a:spcPts val="0"/>
                        </a:spcAft>
                      </a:pPr>
                      <a:r>
                        <a:rPr lang="en-US" sz="2000" dirty="0"/>
                        <a:t>NO</a:t>
                      </a:r>
                      <a:endParaRPr lang="en-IN" sz="2000" dirty="0">
                        <a:latin typeface="Cambria"/>
                        <a:ea typeface="Calibri"/>
                        <a:cs typeface="Times New Roman"/>
                      </a:endParaRPr>
                    </a:p>
                  </a:txBody>
                  <a:tcPr marL="68580" marR="68580" marT="0" marB="0"/>
                </a:tc>
                <a:tc>
                  <a:txBody>
                    <a:bodyPr/>
                    <a:lstStyle/>
                    <a:p>
                      <a:pPr algn="just">
                        <a:lnSpc>
                          <a:spcPct val="115000"/>
                        </a:lnSpc>
                        <a:spcAft>
                          <a:spcPts val="0"/>
                        </a:spcAft>
                      </a:pPr>
                      <a:r>
                        <a:rPr lang="en-US" sz="2000" dirty="0"/>
                        <a:t>Not recommended </a:t>
                      </a:r>
                      <a:r>
                        <a:rPr lang="en-US" sz="2000" dirty="0" smtClean="0"/>
                        <a:t>women with  </a:t>
                      </a:r>
                      <a:r>
                        <a:rPr lang="en-US" sz="2000" dirty="0"/>
                        <a:t>AIDS </a:t>
                      </a:r>
                      <a:r>
                        <a:rPr lang="en-US" sz="2000" dirty="0" smtClean="0"/>
                        <a:t>symptoms</a:t>
                      </a:r>
                      <a:endParaRPr lang="en-IN" sz="2000" dirty="0">
                        <a:latin typeface="Cambria"/>
                        <a:ea typeface="Calibri"/>
                        <a:cs typeface="Times New Roman"/>
                      </a:endParaRPr>
                    </a:p>
                  </a:txBody>
                  <a:tcPr marL="68580" marR="68580" marT="0" marB="0"/>
                </a:tc>
              </a:tr>
            </a:tbl>
          </a:graphicData>
        </a:graphic>
      </p:graphicFrame>
      <p:sp>
        <p:nvSpPr>
          <p:cNvPr id="4" name="Title 1"/>
          <p:cNvSpPr txBox="1">
            <a:spLocks/>
          </p:cNvSpPr>
          <p:nvPr/>
        </p:nvSpPr>
        <p:spPr>
          <a:xfrm>
            <a:off x="457200" y="304800"/>
            <a:ext cx="8477250" cy="868363"/>
          </a:xfrm>
          <a:prstGeom prst="rect">
            <a:avLst/>
          </a:prstGeom>
        </p:spPr>
        <p:txBody>
          <a:bodyPr bIns="91440" anchor="b">
            <a:normAutofit/>
          </a:bodyPr>
          <a:lstStyle/>
          <a:p>
            <a:pPr fontAlgn="auto">
              <a:spcAft>
                <a:spcPts val="0"/>
              </a:spcAft>
              <a:defRPr/>
            </a:pPr>
            <a:r>
              <a:rPr lang="en-US" sz="3200" b="1" dirty="0">
                <a:latin typeface="+mj-lt"/>
                <a:ea typeface="+mj-ea"/>
                <a:cs typeface="+mj-cs"/>
              </a:rPr>
              <a:t>Family Planning Methods </a:t>
            </a:r>
            <a:r>
              <a:rPr lang="en-US" sz="3200" b="1" dirty="0" smtClean="0">
                <a:latin typeface="+mj-lt"/>
                <a:ea typeface="+mj-ea"/>
                <a:cs typeface="+mj-cs"/>
              </a:rPr>
              <a:t>in relation to HIV</a:t>
            </a:r>
            <a:endParaRPr lang="en-IN" sz="3200" b="1" dirty="0">
              <a:latin typeface="+mj-lt"/>
              <a:ea typeface="+mj-ea"/>
              <a:cs typeface="+mj-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Integrating Family Planning into HIV Counselling</a:t>
            </a:r>
            <a:endParaRPr lang="en-US" dirty="0"/>
          </a:p>
        </p:txBody>
      </p:sp>
      <p:sp>
        <p:nvSpPr>
          <p:cNvPr id="6" name="Content Placeholder 5"/>
          <p:cNvSpPr>
            <a:spLocks noGrp="1"/>
          </p:cNvSpPr>
          <p:nvPr>
            <p:ph sz="quarter" idx="1"/>
          </p:nvPr>
        </p:nvSpPr>
        <p:spPr/>
        <p:txBody>
          <a:bodyPr/>
          <a:lstStyle/>
          <a:p>
            <a:r>
              <a:rPr lang="en-IN" sz="2800" dirty="0" smtClean="0"/>
              <a:t>Ask every client what method they use</a:t>
            </a:r>
          </a:p>
          <a:p>
            <a:r>
              <a:rPr lang="en-IN" sz="2800" dirty="0" smtClean="0"/>
              <a:t>Ask every client the no. of children they would like</a:t>
            </a:r>
          </a:p>
          <a:p>
            <a:pPr lvl="1"/>
            <a:r>
              <a:rPr lang="en-IN" dirty="0" smtClean="0"/>
              <a:t>Permanent versus non-permanent</a:t>
            </a:r>
          </a:p>
          <a:p>
            <a:r>
              <a:rPr lang="en-IN" sz="2800" dirty="0" smtClean="0"/>
              <a:t>Use hierarchical counselling </a:t>
            </a:r>
          </a:p>
          <a:p>
            <a:r>
              <a:rPr lang="en-IN" sz="2800" dirty="0" smtClean="0"/>
              <a:t>Be gender-sensitive </a:t>
            </a:r>
          </a:p>
          <a:p>
            <a:r>
              <a:rPr lang="en-IN" sz="2800" dirty="0" smtClean="0"/>
              <a:t>Address HIV prevention concerns</a:t>
            </a:r>
          </a:p>
          <a:p>
            <a:r>
              <a:rPr lang="en-IN" sz="2800" dirty="0" smtClean="0"/>
              <a:t>Explain where and when clients may access FP services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685800" y="274638"/>
            <a:ext cx="8001000" cy="1173162"/>
          </a:xfrm>
        </p:spPr>
        <p:txBody>
          <a:bodyPr/>
          <a:lstStyle/>
          <a:p>
            <a:r>
              <a:rPr lang="en-US" b="1" smtClean="0">
                <a:solidFill>
                  <a:schemeClr val="tx1"/>
                </a:solidFill>
              </a:rPr>
              <a:t>Objectives</a:t>
            </a:r>
          </a:p>
        </p:txBody>
      </p:sp>
      <p:sp>
        <p:nvSpPr>
          <p:cNvPr id="3" name="Content Placeholder 2"/>
          <p:cNvSpPr>
            <a:spLocks noGrp="1"/>
          </p:cNvSpPr>
          <p:nvPr>
            <p:ph sz="quarter" idx="1"/>
          </p:nvPr>
        </p:nvSpPr>
        <p:spPr>
          <a:xfrm>
            <a:off x="914400" y="1676400"/>
            <a:ext cx="7772400" cy="4343400"/>
          </a:xfrm>
        </p:spPr>
        <p:txBody>
          <a:bodyPr>
            <a:normAutofit/>
          </a:bodyPr>
          <a:lstStyle/>
          <a:p>
            <a:pPr marL="274320" indent="-274320" fontAlgn="auto">
              <a:spcBef>
                <a:spcPts val="580"/>
              </a:spcBef>
              <a:spcAft>
                <a:spcPts val="0"/>
              </a:spcAft>
              <a:buFont typeface="Wingdings 2"/>
              <a:buNone/>
              <a:defRPr/>
            </a:pPr>
            <a:r>
              <a:rPr lang="en-IN" sz="2800" dirty="0" smtClean="0"/>
              <a:t>At the end of this session, participants will be able to</a:t>
            </a:r>
            <a:endParaRPr lang="en-US" sz="2800" dirty="0" smtClean="0"/>
          </a:p>
          <a:p>
            <a:pPr marL="450850" indent="-333375" fontAlgn="auto">
              <a:spcBef>
                <a:spcPts val="580"/>
              </a:spcBef>
              <a:spcAft>
                <a:spcPts val="0"/>
              </a:spcAft>
              <a:buFont typeface="Wingdings" pitchFamily="2" charset="2"/>
              <a:buChar char="Ø"/>
              <a:defRPr/>
            </a:pPr>
            <a:r>
              <a:rPr lang="en-IN" sz="2800" dirty="0" smtClean="0"/>
              <a:t>List different family planning methods available in India</a:t>
            </a:r>
            <a:endParaRPr lang="en-US" sz="2800" dirty="0" smtClean="0"/>
          </a:p>
          <a:p>
            <a:pPr marL="450850" indent="-333375" fontAlgn="auto">
              <a:spcBef>
                <a:spcPts val="580"/>
              </a:spcBef>
              <a:spcAft>
                <a:spcPts val="0"/>
              </a:spcAft>
              <a:buFont typeface="Wingdings" pitchFamily="2" charset="2"/>
              <a:buChar char="Ø"/>
              <a:defRPr/>
            </a:pPr>
            <a:r>
              <a:rPr lang="en-IN" sz="2800" dirty="0" smtClean="0"/>
              <a:t>Describe the effectiveness of each method in relation to preventing pregnancy as well as in relation to preventing HIV infection</a:t>
            </a:r>
            <a:endParaRPr lang="en-US" sz="2800" dirty="0" smtClean="0"/>
          </a:p>
          <a:p>
            <a:pPr marL="274320" indent="-274320" fontAlgn="auto">
              <a:spcBef>
                <a:spcPts val="580"/>
              </a:spcBef>
              <a:spcAft>
                <a:spcPts val="0"/>
              </a:spcAft>
              <a:buFont typeface="Wingdings 2"/>
              <a:buNone/>
              <a:defRPr/>
            </a:pP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6600" y="274638"/>
            <a:ext cx="5562600" cy="1020762"/>
          </a:xfrm>
        </p:spPr>
        <p:txBody>
          <a:bodyPr rtlCol="0">
            <a:noAutofit/>
          </a:bodyPr>
          <a:lstStyle/>
          <a:p>
            <a:pPr eaLnBrk="1" fontAlgn="auto" hangingPunct="1">
              <a:spcAft>
                <a:spcPts val="0"/>
              </a:spcAft>
              <a:defRPr/>
            </a:pPr>
            <a:r>
              <a:rPr lang="en-US" sz="4400" b="1" dirty="0" smtClean="0">
                <a:solidFill>
                  <a:schemeClr val="tx1"/>
                </a:solidFill>
                <a:effectLst>
                  <a:outerShdw blurRad="38100" dist="38100" dir="2700000" algn="tl">
                    <a:srgbClr val="000000">
                      <a:alpha val="43137"/>
                    </a:srgbClr>
                  </a:outerShdw>
                </a:effectLst>
              </a:rPr>
              <a:t> Quiz</a:t>
            </a:r>
            <a:endParaRPr lang="en-US" sz="4400" b="1" dirty="0">
              <a:solidFill>
                <a:schemeClr val="tx1"/>
              </a:solidFill>
              <a:effectLst>
                <a:outerShdw blurRad="38100" dist="38100" dir="2700000" algn="tl">
                  <a:srgbClr val="000000">
                    <a:alpha val="43137"/>
                  </a:srgbClr>
                </a:outerShdw>
              </a:effectLst>
            </a:endParaRPr>
          </a:p>
        </p:txBody>
      </p:sp>
      <p:sp>
        <p:nvSpPr>
          <p:cNvPr id="9219" name="Content Placeholder 2"/>
          <p:cNvSpPr>
            <a:spLocks noGrp="1"/>
          </p:cNvSpPr>
          <p:nvPr>
            <p:ph sz="quarter" idx="1"/>
          </p:nvPr>
        </p:nvSpPr>
        <p:spPr>
          <a:xfrm>
            <a:off x="457200" y="1600200"/>
            <a:ext cx="8229600" cy="4724400"/>
          </a:xfrm>
        </p:spPr>
        <p:txBody>
          <a:bodyPr/>
          <a:lstStyle/>
          <a:p>
            <a:pPr marL="0" lvl="1" indent="0" eaLnBrk="1" fontAlgn="auto" hangingPunct="1">
              <a:lnSpc>
                <a:spcPct val="150000"/>
              </a:lnSpc>
              <a:spcBef>
                <a:spcPts val="580"/>
              </a:spcBef>
              <a:spcAft>
                <a:spcPts val="0"/>
              </a:spcAft>
              <a:buClr>
                <a:schemeClr val="accent1"/>
              </a:buClr>
              <a:buNone/>
              <a:defRPr/>
            </a:pPr>
            <a:r>
              <a:rPr lang="en-US" dirty="0" err="1" smtClean="0">
                <a:latin typeface="Book Antiqua" pitchFamily="18" charset="0"/>
              </a:rPr>
              <a:t>Deepali</a:t>
            </a:r>
            <a:r>
              <a:rPr lang="en-US" dirty="0" smtClean="0">
                <a:latin typeface="Book Antiqua" pitchFamily="18" charset="0"/>
              </a:rPr>
              <a:t> had come to your ICTC for prenatal testing during her first pregnancy. She and her partner tested HIV-negative. As she liked your counselling, she has come to you when she is discharged from the hospital after her delivery. Her baby is 2 days old. </a:t>
            </a:r>
            <a:r>
              <a:rPr lang="en-US" dirty="0" err="1" smtClean="0">
                <a:latin typeface="Book Antiqua" pitchFamily="18" charset="0"/>
              </a:rPr>
              <a:t>Deepali</a:t>
            </a:r>
            <a:r>
              <a:rPr lang="en-US" dirty="0" smtClean="0">
                <a:latin typeface="Book Antiqua" pitchFamily="18" charset="0"/>
              </a:rPr>
              <a:t> wants to know how to prevent her pregnancy for 2 years. She plans to breast-feed her baby exclusively for one year.</a:t>
            </a:r>
          </a:p>
          <a:p>
            <a:pPr marL="461963" lvl="1" indent="-398463" eaLnBrk="1" fontAlgn="auto" hangingPunct="1">
              <a:lnSpc>
                <a:spcPct val="150000"/>
              </a:lnSpc>
              <a:spcBef>
                <a:spcPts val="580"/>
              </a:spcBef>
              <a:spcAft>
                <a:spcPts val="0"/>
              </a:spcAft>
              <a:buClr>
                <a:schemeClr val="accent1"/>
              </a:buClr>
              <a:buFont typeface="Wingdings" pitchFamily="2" charset="2"/>
              <a:buChar char="Ø"/>
              <a:defRPr/>
            </a:pPr>
            <a:r>
              <a:rPr lang="en-US" b="1" dirty="0" smtClean="0">
                <a:latin typeface="Book Antiqua" pitchFamily="18" charset="0"/>
              </a:rPr>
              <a:t>What options can you, the ICTC counsellor, offer her?</a:t>
            </a:r>
          </a:p>
          <a:p>
            <a:pPr marL="1371600" lvl="1" indent="-914400" eaLnBrk="1" hangingPunct="1">
              <a:buFont typeface="Wingdings" pitchFamily="2" charset="2"/>
              <a:buChar char="Ø"/>
              <a:defRPr/>
            </a:pPr>
            <a:endParaRPr lang="en-US" sz="4400" dirty="0" smtClean="0"/>
          </a:p>
          <a:p>
            <a:pPr eaLnBrk="1" hangingPunct="1">
              <a:defRPr/>
            </a:pPr>
            <a:endParaRPr lang="en-US" dirty="0" smtClean="0"/>
          </a:p>
        </p:txBody>
      </p:sp>
      <p:pic>
        <p:nvPicPr>
          <p:cNvPr id="9220" name="Picture 6"/>
          <p:cNvPicPr>
            <a:picLocks noChangeAspect="1" noChangeArrowheads="1"/>
          </p:cNvPicPr>
          <p:nvPr/>
        </p:nvPicPr>
        <p:blipFill>
          <a:blip r:embed="rId3" cstate="print"/>
          <a:srcRect/>
          <a:stretch>
            <a:fillRect/>
          </a:stretch>
        </p:blipFill>
        <p:spPr bwMode="auto">
          <a:xfrm>
            <a:off x="533400" y="457200"/>
            <a:ext cx="1963738" cy="106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6600" y="274638"/>
            <a:ext cx="5562600" cy="1020762"/>
          </a:xfrm>
        </p:spPr>
        <p:txBody>
          <a:bodyPr rtlCol="0">
            <a:noAutofit/>
          </a:bodyPr>
          <a:lstStyle/>
          <a:p>
            <a:pPr eaLnBrk="1" fontAlgn="auto" hangingPunct="1">
              <a:spcAft>
                <a:spcPts val="0"/>
              </a:spcAft>
              <a:defRPr/>
            </a:pPr>
            <a:r>
              <a:rPr lang="en-US" sz="4400" b="1" dirty="0" smtClean="0">
                <a:solidFill>
                  <a:schemeClr val="tx1"/>
                </a:solidFill>
                <a:effectLst>
                  <a:outerShdw blurRad="38100" dist="38100" dir="2700000" algn="tl">
                    <a:srgbClr val="000000">
                      <a:alpha val="43137"/>
                    </a:srgbClr>
                  </a:outerShdw>
                </a:effectLst>
              </a:rPr>
              <a:t> Quiz</a:t>
            </a:r>
            <a:endParaRPr lang="en-US" sz="4400" b="1" dirty="0">
              <a:solidFill>
                <a:schemeClr val="tx1"/>
              </a:solidFill>
              <a:effectLst>
                <a:outerShdw blurRad="38100" dist="38100" dir="2700000" algn="tl">
                  <a:srgbClr val="000000">
                    <a:alpha val="43137"/>
                  </a:srgbClr>
                </a:outerShdw>
              </a:effectLst>
            </a:endParaRPr>
          </a:p>
        </p:txBody>
      </p:sp>
      <p:sp>
        <p:nvSpPr>
          <p:cNvPr id="9219" name="Content Placeholder 2"/>
          <p:cNvSpPr>
            <a:spLocks noGrp="1"/>
          </p:cNvSpPr>
          <p:nvPr>
            <p:ph sz="quarter" idx="1"/>
          </p:nvPr>
        </p:nvSpPr>
        <p:spPr>
          <a:xfrm>
            <a:off x="457200" y="1600200"/>
            <a:ext cx="8229600" cy="4724400"/>
          </a:xfrm>
        </p:spPr>
        <p:txBody>
          <a:bodyPr/>
          <a:lstStyle/>
          <a:p>
            <a:pPr marL="0" lvl="1" indent="0" eaLnBrk="1" fontAlgn="auto" hangingPunct="1">
              <a:lnSpc>
                <a:spcPct val="150000"/>
              </a:lnSpc>
              <a:spcBef>
                <a:spcPts val="580"/>
              </a:spcBef>
              <a:spcAft>
                <a:spcPts val="0"/>
              </a:spcAft>
              <a:buClr>
                <a:schemeClr val="accent1"/>
              </a:buClr>
              <a:buNone/>
              <a:defRPr/>
            </a:pPr>
            <a:r>
              <a:rPr lang="en-US" dirty="0" err="1" smtClean="0">
                <a:latin typeface="Book Antiqua" pitchFamily="18" charset="0"/>
              </a:rPr>
              <a:t>Nadira</a:t>
            </a:r>
            <a:r>
              <a:rPr lang="en-US" dirty="0" smtClean="0">
                <a:latin typeface="Book Antiqua" pitchFamily="18" charset="0"/>
              </a:rPr>
              <a:t> has been referred to the ICTC after she was diagnosed with syphilis at the STI clinic. Her HIV test is negative. She has 3 children (youngest is 4 years old) and wants to know how to prevent pregnancy.</a:t>
            </a:r>
          </a:p>
          <a:p>
            <a:pPr marL="461963" lvl="1" indent="-398463" eaLnBrk="1" fontAlgn="auto" hangingPunct="1">
              <a:lnSpc>
                <a:spcPct val="150000"/>
              </a:lnSpc>
              <a:spcBef>
                <a:spcPts val="580"/>
              </a:spcBef>
              <a:spcAft>
                <a:spcPts val="0"/>
              </a:spcAft>
              <a:buClr>
                <a:schemeClr val="accent1"/>
              </a:buClr>
              <a:buFont typeface="Wingdings" pitchFamily="2" charset="2"/>
              <a:buChar char="Ø"/>
              <a:defRPr/>
            </a:pPr>
            <a:r>
              <a:rPr lang="en-US" b="1" dirty="0" smtClean="0">
                <a:latin typeface="Book Antiqua" pitchFamily="18" charset="0"/>
              </a:rPr>
              <a:t>What options can you, the ICTC counsellor, offer her?</a:t>
            </a:r>
          </a:p>
          <a:p>
            <a:pPr marL="1371600" lvl="1" indent="-914400" eaLnBrk="1" hangingPunct="1">
              <a:buFont typeface="Wingdings" pitchFamily="2" charset="2"/>
              <a:buChar char="Ø"/>
              <a:defRPr/>
            </a:pPr>
            <a:endParaRPr lang="en-US" sz="4400" dirty="0" smtClean="0"/>
          </a:p>
          <a:p>
            <a:pPr eaLnBrk="1" hangingPunct="1">
              <a:defRPr/>
            </a:pPr>
            <a:endParaRPr lang="en-US" dirty="0" smtClean="0"/>
          </a:p>
        </p:txBody>
      </p:sp>
      <p:pic>
        <p:nvPicPr>
          <p:cNvPr id="9220" name="Picture 6"/>
          <p:cNvPicPr>
            <a:picLocks noChangeAspect="1" noChangeArrowheads="1"/>
          </p:cNvPicPr>
          <p:nvPr/>
        </p:nvPicPr>
        <p:blipFill>
          <a:blip r:embed="rId3" cstate="print"/>
          <a:srcRect/>
          <a:stretch>
            <a:fillRect/>
          </a:stretch>
        </p:blipFill>
        <p:spPr bwMode="auto">
          <a:xfrm>
            <a:off x="533400" y="457200"/>
            <a:ext cx="1963738" cy="106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6600" y="274638"/>
            <a:ext cx="5562600" cy="1020762"/>
          </a:xfrm>
        </p:spPr>
        <p:txBody>
          <a:bodyPr rtlCol="0">
            <a:noAutofit/>
          </a:bodyPr>
          <a:lstStyle/>
          <a:p>
            <a:pPr eaLnBrk="1" fontAlgn="auto" hangingPunct="1">
              <a:spcAft>
                <a:spcPts val="0"/>
              </a:spcAft>
              <a:defRPr/>
            </a:pPr>
            <a:r>
              <a:rPr lang="en-US" sz="4400" b="1" dirty="0" smtClean="0">
                <a:solidFill>
                  <a:schemeClr val="tx1"/>
                </a:solidFill>
                <a:effectLst>
                  <a:outerShdw blurRad="38100" dist="38100" dir="2700000" algn="tl">
                    <a:srgbClr val="000000">
                      <a:alpha val="43137"/>
                    </a:srgbClr>
                  </a:outerShdw>
                </a:effectLst>
              </a:rPr>
              <a:t> Quiz</a:t>
            </a:r>
            <a:endParaRPr lang="en-US" sz="4400" b="1" dirty="0">
              <a:solidFill>
                <a:schemeClr val="tx1"/>
              </a:solidFill>
              <a:effectLst>
                <a:outerShdw blurRad="38100" dist="38100" dir="2700000" algn="tl">
                  <a:srgbClr val="000000">
                    <a:alpha val="43137"/>
                  </a:srgbClr>
                </a:outerShdw>
              </a:effectLst>
            </a:endParaRPr>
          </a:p>
        </p:txBody>
      </p:sp>
      <p:sp>
        <p:nvSpPr>
          <p:cNvPr id="9219" name="Content Placeholder 2"/>
          <p:cNvSpPr>
            <a:spLocks noGrp="1"/>
          </p:cNvSpPr>
          <p:nvPr>
            <p:ph sz="quarter" idx="1"/>
          </p:nvPr>
        </p:nvSpPr>
        <p:spPr>
          <a:xfrm>
            <a:off x="457200" y="1600200"/>
            <a:ext cx="8229600" cy="4724400"/>
          </a:xfrm>
        </p:spPr>
        <p:txBody>
          <a:bodyPr/>
          <a:lstStyle/>
          <a:p>
            <a:pPr marL="0" lvl="1" indent="0" eaLnBrk="1" fontAlgn="auto" hangingPunct="1">
              <a:lnSpc>
                <a:spcPct val="150000"/>
              </a:lnSpc>
              <a:spcBef>
                <a:spcPts val="580"/>
              </a:spcBef>
              <a:spcAft>
                <a:spcPts val="0"/>
              </a:spcAft>
              <a:buClr>
                <a:schemeClr val="accent1"/>
              </a:buClr>
              <a:buNone/>
              <a:defRPr/>
            </a:pPr>
            <a:r>
              <a:rPr lang="en-US" dirty="0" err="1" smtClean="0">
                <a:latin typeface="Book Antiqua" pitchFamily="18" charset="0"/>
              </a:rPr>
              <a:t>Kapil</a:t>
            </a:r>
            <a:r>
              <a:rPr lang="en-US" dirty="0" smtClean="0">
                <a:latin typeface="Book Antiqua" pitchFamily="18" charset="0"/>
              </a:rPr>
              <a:t> has brought his wife with him to your ICTC. </a:t>
            </a:r>
            <a:r>
              <a:rPr lang="en-US" dirty="0" err="1" smtClean="0">
                <a:latin typeface="Book Antiqua" pitchFamily="18" charset="0"/>
              </a:rPr>
              <a:t>Kapil</a:t>
            </a:r>
            <a:r>
              <a:rPr lang="en-US" dirty="0" smtClean="0">
                <a:latin typeface="Book Antiqua" pitchFamily="18" charset="0"/>
              </a:rPr>
              <a:t> is on ART and has AIDS symptoms. His wife is also on ART and has high blood pressure. They use condoms when they have sex. They have only one child aged 2. They would like to adopt an additional method to prevent pregnancy.</a:t>
            </a:r>
          </a:p>
          <a:p>
            <a:pPr marL="461963" lvl="1" indent="-398463" eaLnBrk="1" fontAlgn="auto" hangingPunct="1">
              <a:lnSpc>
                <a:spcPct val="150000"/>
              </a:lnSpc>
              <a:spcBef>
                <a:spcPts val="580"/>
              </a:spcBef>
              <a:spcAft>
                <a:spcPts val="0"/>
              </a:spcAft>
              <a:buClr>
                <a:schemeClr val="accent1"/>
              </a:buClr>
              <a:buFont typeface="Wingdings" pitchFamily="2" charset="2"/>
              <a:buChar char="Ø"/>
              <a:defRPr/>
            </a:pPr>
            <a:r>
              <a:rPr lang="en-US" b="1" dirty="0" smtClean="0">
                <a:latin typeface="Book Antiqua" pitchFamily="18" charset="0"/>
              </a:rPr>
              <a:t>What options can you, the ICTC counsellor, offer her?</a:t>
            </a:r>
          </a:p>
          <a:p>
            <a:pPr marL="1371600" lvl="1" indent="-914400" eaLnBrk="1" hangingPunct="1">
              <a:buFont typeface="Wingdings" pitchFamily="2" charset="2"/>
              <a:buChar char="Ø"/>
              <a:defRPr/>
            </a:pPr>
            <a:endParaRPr lang="en-US" sz="4400" dirty="0" smtClean="0"/>
          </a:p>
          <a:p>
            <a:pPr eaLnBrk="1" hangingPunct="1">
              <a:defRPr/>
            </a:pPr>
            <a:endParaRPr lang="en-US" dirty="0" smtClean="0"/>
          </a:p>
        </p:txBody>
      </p:sp>
      <p:pic>
        <p:nvPicPr>
          <p:cNvPr id="9220" name="Picture 6"/>
          <p:cNvPicPr>
            <a:picLocks noChangeAspect="1" noChangeArrowheads="1"/>
          </p:cNvPicPr>
          <p:nvPr/>
        </p:nvPicPr>
        <p:blipFill>
          <a:blip r:embed="rId3" cstate="print"/>
          <a:srcRect/>
          <a:stretch>
            <a:fillRect/>
          </a:stretch>
        </p:blipFill>
        <p:spPr bwMode="auto">
          <a:xfrm>
            <a:off x="533400" y="457200"/>
            <a:ext cx="1963738" cy="106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077200" cy="1143000"/>
          </a:xfrm>
        </p:spPr>
        <p:txBody>
          <a:bodyPr>
            <a:normAutofit fontScale="90000"/>
          </a:bodyPr>
          <a:lstStyle/>
          <a:p>
            <a:pPr fontAlgn="auto">
              <a:spcAft>
                <a:spcPts val="0"/>
              </a:spcAft>
              <a:defRPr/>
            </a:pPr>
            <a:r>
              <a:rPr lang="en-US" b="1" dirty="0" smtClean="0">
                <a:solidFill>
                  <a:schemeClr val="tx1"/>
                </a:solidFill>
              </a:rPr>
              <a:t>Family Planning &amp; Counselling at ICTC </a:t>
            </a:r>
            <a:endParaRPr lang="en-US" b="1" dirty="0">
              <a:solidFill>
                <a:schemeClr val="tx1"/>
              </a:solidFill>
            </a:endParaRPr>
          </a:p>
        </p:txBody>
      </p:sp>
      <p:sp>
        <p:nvSpPr>
          <p:cNvPr id="3" name="Content Placeholder 2"/>
          <p:cNvSpPr>
            <a:spLocks noGrp="1"/>
          </p:cNvSpPr>
          <p:nvPr>
            <p:ph sz="quarter" idx="1"/>
          </p:nvPr>
        </p:nvSpPr>
        <p:spPr>
          <a:xfrm>
            <a:off x="762000" y="1981200"/>
            <a:ext cx="7924800" cy="2667000"/>
          </a:xfrm>
        </p:spPr>
        <p:txBody>
          <a:bodyPr>
            <a:normAutofit/>
          </a:bodyPr>
          <a:lstStyle/>
          <a:p>
            <a:pPr marL="463550" indent="-463550" fontAlgn="auto">
              <a:spcBef>
                <a:spcPts val="580"/>
              </a:spcBef>
              <a:spcAft>
                <a:spcPts val="0"/>
              </a:spcAft>
              <a:buFont typeface="Wingdings 2"/>
              <a:buNone/>
              <a:defRPr/>
            </a:pPr>
            <a:r>
              <a:rPr lang="en-US" sz="3600" dirty="0" smtClean="0"/>
              <a:t>Counselling for</a:t>
            </a:r>
          </a:p>
          <a:p>
            <a:pPr marL="682625" indent="-395288" fontAlgn="auto">
              <a:spcBef>
                <a:spcPts val="580"/>
              </a:spcBef>
              <a:spcAft>
                <a:spcPts val="0"/>
              </a:spcAft>
              <a:buFont typeface="Wingdings" pitchFamily="2" charset="2"/>
              <a:buChar char="Ø"/>
              <a:defRPr/>
            </a:pPr>
            <a:r>
              <a:rPr lang="en-US" sz="3600" dirty="0" smtClean="0"/>
              <a:t>Couples who want to plan the family</a:t>
            </a:r>
          </a:p>
          <a:p>
            <a:pPr marL="682625" indent="-395288" fontAlgn="auto">
              <a:spcBef>
                <a:spcPts val="580"/>
              </a:spcBef>
              <a:spcAft>
                <a:spcPts val="0"/>
              </a:spcAft>
              <a:buFont typeface="Wingdings" pitchFamily="2" charset="2"/>
              <a:buChar char="Ø"/>
              <a:defRPr/>
            </a:pPr>
            <a:r>
              <a:rPr lang="en-US" sz="3600" dirty="0" smtClean="0"/>
              <a:t>Pregnant women</a:t>
            </a:r>
            <a:endParaRPr lang="en-US" sz="3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077200" cy="944562"/>
          </a:xfrm>
        </p:spPr>
        <p:txBody>
          <a:bodyPr>
            <a:normAutofit fontScale="90000"/>
          </a:bodyPr>
          <a:lstStyle/>
          <a:p>
            <a:pPr fontAlgn="auto">
              <a:spcAft>
                <a:spcPts val="0"/>
              </a:spcAft>
              <a:defRPr/>
            </a:pPr>
            <a:r>
              <a:rPr lang="en-US" b="1" dirty="0" smtClean="0">
                <a:solidFill>
                  <a:schemeClr val="tx1"/>
                </a:solidFill>
              </a:rPr>
              <a:t>Key Considerations in Family Planning</a:t>
            </a:r>
            <a:endParaRPr lang="en-IN" b="1" dirty="0">
              <a:solidFill>
                <a:schemeClr val="tx1"/>
              </a:solidFill>
            </a:endParaRPr>
          </a:p>
        </p:txBody>
      </p:sp>
      <p:sp>
        <p:nvSpPr>
          <p:cNvPr id="9219" name="Content Placeholder 2"/>
          <p:cNvSpPr>
            <a:spLocks noGrp="1"/>
          </p:cNvSpPr>
          <p:nvPr>
            <p:ph sz="quarter" idx="1"/>
          </p:nvPr>
        </p:nvSpPr>
        <p:spPr/>
        <p:txBody>
          <a:bodyPr/>
          <a:lstStyle/>
          <a:p>
            <a:pPr>
              <a:buFont typeface="Wingdings 2" pitchFamily="18" charset="2"/>
              <a:buNone/>
            </a:pPr>
            <a:r>
              <a:rPr lang="en-US" dirty="0" smtClean="0"/>
              <a:t>	</a:t>
            </a:r>
            <a:endParaRPr lang="en-IN" dirty="0" smtClean="0"/>
          </a:p>
          <a:p>
            <a:pPr marL="465138" lvl="1" indent="-287338">
              <a:buFont typeface="Wingdings" pitchFamily="2" charset="2"/>
              <a:buChar char="Ø"/>
            </a:pPr>
            <a:r>
              <a:rPr lang="en-US" sz="3200" dirty="0" smtClean="0"/>
              <a:t> </a:t>
            </a:r>
            <a:r>
              <a:rPr lang="en-US" sz="3600" dirty="0" smtClean="0"/>
              <a:t>Regulation of pregnancy</a:t>
            </a:r>
            <a:endParaRPr lang="en-IN" sz="3600" dirty="0" smtClean="0"/>
          </a:p>
          <a:p>
            <a:pPr marL="465138" lvl="1" indent="-287338">
              <a:buFont typeface="Wingdings" pitchFamily="2" charset="2"/>
              <a:buChar char="Ø"/>
            </a:pPr>
            <a:r>
              <a:rPr lang="en-US" sz="3600" dirty="0" smtClean="0"/>
              <a:t> Prevention of HIV &amp; other STIs</a:t>
            </a:r>
            <a:endParaRPr lang="en-IN" sz="3600" dirty="0" smtClean="0"/>
          </a:p>
          <a:p>
            <a:pPr>
              <a:buFont typeface="Wingdings 2" pitchFamily="18" charset="2"/>
              <a:buNone/>
            </a:pPr>
            <a:endParaRPr lang="en-US" b="1" dirty="0" smtClean="0"/>
          </a:p>
          <a:p>
            <a:pPr>
              <a:buFont typeface="Wingdings 2" pitchFamily="18" charset="2"/>
              <a:buNone/>
            </a:pPr>
            <a:r>
              <a:rPr lang="en-US" b="1" dirty="0" smtClean="0"/>
              <a:t>	</a:t>
            </a:r>
          </a:p>
          <a:p>
            <a:pPr>
              <a:buFont typeface="Wingdings 2" pitchFamily="18" charset="2"/>
              <a:buNone/>
            </a:pPr>
            <a:endParaRPr lang="en-US" b="1" dirty="0" smtClean="0"/>
          </a:p>
          <a:p>
            <a:endParaRPr lang="en-IN" dirty="0" smtClean="0"/>
          </a:p>
        </p:txBody>
      </p:sp>
      <p:sp>
        <p:nvSpPr>
          <p:cNvPr id="4" name="Rounded Rectangle 3"/>
          <p:cNvSpPr/>
          <p:nvPr/>
        </p:nvSpPr>
        <p:spPr>
          <a:xfrm>
            <a:off x="1524000" y="3352800"/>
            <a:ext cx="6400800" cy="1676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b="1" dirty="0"/>
              <a:t>Only male and female condoms prevent both pregnancy &amp; infection</a:t>
            </a:r>
            <a:endParaRPr lang="en-IN" sz="2800" b="1" dirty="0"/>
          </a:p>
          <a:p>
            <a:pPr algn="ctr" fontAlgn="auto">
              <a:spcBef>
                <a:spcPts val="0"/>
              </a:spcBef>
              <a:spcAft>
                <a:spcPts val="0"/>
              </a:spcAft>
              <a:defRPr/>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533400" y="274638"/>
            <a:ext cx="8153400" cy="944562"/>
          </a:xfrm>
        </p:spPr>
        <p:txBody>
          <a:bodyPr/>
          <a:lstStyle/>
          <a:p>
            <a:r>
              <a:rPr lang="en-US" sz="3600" b="1" dirty="0" smtClean="0">
                <a:solidFill>
                  <a:schemeClr val="tx1"/>
                </a:solidFill>
              </a:rPr>
              <a:t>How to Select a Family Planning Method</a:t>
            </a:r>
          </a:p>
        </p:txBody>
      </p:sp>
      <p:sp>
        <p:nvSpPr>
          <p:cNvPr id="10243" name="Content Placeholder 2"/>
          <p:cNvSpPr>
            <a:spLocks noGrp="1"/>
          </p:cNvSpPr>
          <p:nvPr>
            <p:ph sz="quarter" idx="1"/>
          </p:nvPr>
        </p:nvSpPr>
        <p:spPr>
          <a:xfrm>
            <a:off x="914400" y="1828800"/>
            <a:ext cx="7772400" cy="4191000"/>
          </a:xfrm>
        </p:spPr>
        <p:txBody>
          <a:bodyPr/>
          <a:lstStyle/>
          <a:p>
            <a:pPr marL="463550" indent="-409575">
              <a:buFont typeface="Wingdings" pitchFamily="2" charset="2"/>
              <a:buChar char="Ø"/>
            </a:pPr>
            <a:r>
              <a:rPr lang="en-US" sz="3600" dirty="0" smtClean="0"/>
              <a:t>Effectiveness</a:t>
            </a:r>
          </a:p>
          <a:p>
            <a:pPr marL="463550" indent="-409575">
              <a:buFont typeface="Wingdings" pitchFamily="2" charset="2"/>
              <a:buChar char="Ø"/>
            </a:pPr>
            <a:r>
              <a:rPr lang="en-US" sz="3600" dirty="0" smtClean="0"/>
              <a:t>Ease of use</a:t>
            </a:r>
          </a:p>
          <a:p>
            <a:pPr marL="463550" indent="-409575">
              <a:buFont typeface="Wingdings" pitchFamily="2" charset="2"/>
              <a:buChar char="Ø"/>
            </a:pPr>
            <a:r>
              <a:rPr lang="en-US" sz="3600" dirty="0" smtClean="0"/>
              <a:t>Use by PLHIVs</a:t>
            </a:r>
            <a:endParaRPr lang="en-US"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533400" y="274638"/>
            <a:ext cx="8153400" cy="944562"/>
          </a:xfrm>
        </p:spPr>
        <p:txBody>
          <a:bodyPr/>
          <a:lstStyle/>
          <a:p>
            <a:r>
              <a:rPr lang="en-US" sz="3600" b="1" dirty="0" smtClean="0">
                <a:solidFill>
                  <a:schemeClr val="tx1"/>
                </a:solidFill>
              </a:rPr>
              <a:t>How PLHIVs should Select a Method</a:t>
            </a:r>
          </a:p>
        </p:txBody>
      </p:sp>
      <p:sp>
        <p:nvSpPr>
          <p:cNvPr id="10243" name="Content Placeholder 2"/>
          <p:cNvSpPr>
            <a:spLocks noGrp="1"/>
          </p:cNvSpPr>
          <p:nvPr>
            <p:ph sz="quarter" idx="1"/>
          </p:nvPr>
        </p:nvSpPr>
        <p:spPr>
          <a:xfrm>
            <a:off x="914400" y="1295400"/>
            <a:ext cx="7772400" cy="4724400"/>
          </a:xfrm>
        </p:spPr>
        <p:txBody>
          <a:bodyPr/>
          <a:lstStyle/>
          <a:p>
            <a:pPr fontAlgn="auto">
              <a:spcBef>
                <a:spcPts val="0"/>
              </a:spcBef>
              <a:spcAft>
                <a:spcPts val="0"/>
              </a:spcAft>
              <a:defRPr/>
            </a:pPr>
            <a:r>
              <a:rPr lang="en-IN" sz="2800" dirty="0" err="1" smtClean="0"/>
              <a:t>Spermicides</a:t>
            </a:r>
            <a:r>
              <a:rPr lang="en-IN" sz="2800" dirty="0" smtClean="0"/>
              <a:t> </a:t>
            </a:r>
          </a:p>
          <a:p>
            <a:pPr lvl="1" fontAlgn="auto">
              <a:spcBef>
                <a:spcPts val="0"/>
              </a:spcBef>
              <a:spcAft>
                <a:spcPts val="0"/>
              </a:spcAft>
              <a:defRPr/>
            </a:pPr>
            <a:r>
              <a:rPr lang="en-IN" dirty="0" smtClean="0"/>
              <a:t>Increase risk for uninfected women in discordant couples.</a:t>
            </a:r>
          </a:p>
          <a:p>
            <a:pPr lvl="1" fontAlgn="auto">
              <a:spcBef>
                <a:spcPts val="0"/>
              </a:spcBef>
              <a:spcAft>
                <a:spcPts val="0"/>
              </a:spcAft>
              <a:defRPr/>
            </a:pPr>
            <a:r>
              <a:rPr lang="en-IN" dirty="0" smtClean="0"/>
              <a:t>contraindicated for WLHIV/ those at risk of HIV.</a:t>
            </a:r>
            <a:endParaRPr lang="en-US" dirty="0" smtClean="0"/>
          </a:p>
          <a:p>
            <a:pPr fontAlgn="auto">
              <a:spcBef>
                <a:spcPts val="0"/>
              </a:spcBef>
              <a:spcAft>
                <a:spcPts val="0"/>
              </a:spcAft>
              <a:defRPr/>
            </a:pPr>
            <a:r>
              <a:rPr lang="en-IN" sz="2800" dirty="0" smtClean="0"/>
              <a:t>IUD is contradicted for WLHIV with gonorrhoea/</a:t>
            </a:r>
            <a:r>
              <a:rPr lang="en-IN" sz="2800" dirty="0" err="1" smtClean="0"/>
              <a:t>chlamydia</a:t>
            </a:r>
            <a:r>
              <a:rPr lang="en-IN" sz="2800" dirty="0" smtClean="0"/>
              <a:t> /AIDS-related illness.</a:t>
            </a:r>
            <a:endParaRPr lang="en-US" sz="2800" dirty="0" smtClean="0"/>
          </a:p>
          <a:p>
            <a:pPr fontAlgn="auto">
              <a:spcBef>
                <a:spcPts val="0"/>
              </a:spcBef>
              <a:spcAft>
                <a:spcPts val="0"/>
              </a:spcAft>
              <a:defRPr/>
            </a:pPr>
            <a:r>
              <a:rPr lang="en-IN" sz="2800" dirty="0" err="1" smtClean="0"/>
              <a:t>Rifampicin</a:t>
            </a:r>
            <a:r>
              <a:rPr lang="en-IN" sz="2800" dirty="0" smtClean="0"/>
              <a:t> lowers effectiveness of pills &amp; implants.</a:t>
            </a:r>
            <a:endParaRPr lang="en-US" sz="2800" dirty="0" smtClean="0"/>
          </a:p>
          <a:p>
            <a:pPr fontAlgn="auto">
              <a:spcBef>
                <a:spcPts val="0"/>
              </a:spcBef>
              <a:spcAft>
                <a:spcPts val="0"/>
              </a:spcAft>
              <a:defRPr/>
            </a:pPr>
            <a:r>
              <a:rPr lang="en-IN" sz="2800" dirty="0" smtClean="0"/>
              <a:t>Protease inhibitors &amp; NNRTIs may lower effectiveness of hormonal methods.</a:t>
            </a:r>
            <a:endParaRPr lang="en-US" sz="2800" dirty="0" smtClean="0"/>
          </a:p>
          <a:p>
            <a:pPr fontAlgn="auto">
              <a:spcBef>
                <a:spcPts val="0"/>
              </a:spcBef>
              <a:spcAft>
                <a:spcPts val="0"/>
              </a:spcAft>
              <a:defRPr/>
            </a:pPr>
            <a:r>
              <a:rPr lang="en-US" sz="2800" dirty="0" smtClean="0"/>
              <a:t>Sterilization not recommended for persons with advanced HIV disease.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Content Placeholder 5"/>
          <p:cNvSpPr>
            <a:spLocks noGrp="1"/>
          </p:cNvSpPr>
          <p:nvPr>
            <p:ph sz="quarter" idx="1"/>
          </p:nvPr>
        </p:nvSpPr>
        <p:spPr/>
        <p:txBody>
          <a:bodyPr/>
          <a:lstStyle/>
          <a:p>
            <a:pPr>
              <a:buFont typeface="Wingdings 2" pitchFamily="18" charset="2"/>
              <a:buNone/>
            </a:pPr>
            <a:r>
              <a:rPr lang="en-US" dirty="0" smtClean="0"/>
              <a:t> </a:t>
            </a:r>
          </a:p>
          <a:p>
            <a:endParaRPr lang="en-US" dirty="0" smtClean="0"/>
          </a:p>
        </p:txBody>
      </p:sp>
      <p:sp>
        <p:nvSpPr>
          <p:cNvPr id="7" name="Horizontal Scroll 6"/>
          <p:cNvSpPr/>
          <p:nvPr/>
        </p:nvSpPr>
        <p:spPr>
          <a:xfrm>
            <a:off x="762000" y="1524000"/>
            <a:ext cx="7772400" cy="3886200"/>
          </a:xfrm>
          <a:prstGeom prst="horizontalScroll">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109538" algn="just" fontAlgn="auto">
              <a:spcBef>
                <a:spcPts val="0"/>
              </a:spcBef>
              <a:spcAft>
                <a:spcPts val="0"/>
              </a:spcAft>
              <a:defRPr/>
            </a:pPr>
            <a:r>
              <a:rPr lang="en-US" sz="2800" b="1" dirty="0">
                <a:solidFill>
                  <a:schemeClr val="tx1"/>
                </a:solidFill>
              </a:rPr>
              <a:t>In hierarchical counselling, the counsellor discusses all methods of family planning but will stress the methods which have a higher effectiveness, or will describe the methods in order of how effective they are.</a:t>
            </a:r>
            <a:endParaRPr lang="en-US" sz="2800" dirty="0">
              <a:solidFill>
                <a:schemeClr val="tx1"/>
              </a:solidFill>
            </a:endParaRPr>
          </a:p>
        </p:txBody>
      </p:sp>
      <p:sp>
        <p:nvSpPr>
          <p:cNvPr id="6" name="Title 1"/>
          <p:cNvSpPr txBox="1">
            <a:spLocks/>
          </p:cNvSpPr>
          <p:nvPr/>
        </p:nvSpPr>
        <p:spPr bwMode="auto">
          <a:xfrm>
            <a:off x="533400" y="503238"/>
            <a:ext cx="8153400" cy="944562"/>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1" i="0" u="none" strike="noStrike" kern="1200" cap="none" spc="0" normalizeH="0" baseline="0" noProof="0" dirty="0" smtClean="0">
                <a:ln>
                  <a:noFill/>
                </a:ln>
                <a:solidFill>
                  <a:schemeClr val="tx1"/>
                </a:solidFill>
                <a:effectLst/>
                <a:uLnTx/>
                <a:uFillTx/>
                <a:latin typeface="+mj-lt"/>
                <a:ea typeface="+mj-ea"/>
                <a:cs typeface="+mj-cs"/>
              </a:rPr>
              <a:t>How to Select a Family Planning Method: </a:t>
            </a:r>
            <a:r>
              <a:rPr kumimoji="0" lang="en-US" sz="4000" b="1" i="0" u="none" strike="noStrike" kern="1200" cap="none" spc="0" normalizeH="0" baseline="0" noProof="0" dirty="0" smtClean="0">
                <a:ln>
                  <a:noFill/>
                </a:ln>
                <a:solidFill>
                  <a:schemeClr val="tx1"/>
                </a:solidFill>
                <a:effectLst/>
                <a:uLnTx/>
                <a:uFillTx/>
                <a:latin typeface="+mj-lt"/>
                <a:ea typeface="+mj-ea"/>
                <a:cs typeface="+mj-cs"/>
              </a:rPr>
              <a:t>Hierarchical Counselling</a:t>
            </a:r>
            <a:endParaRPr kumimoji="0" lang="en-US" sz="3600" b="1"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228600"/>
            <a:ext cx="8477250" cy="914400"/>
          </a:xfrm>
        </p:spPr>
        <p:txBody>
          <a:bodyPr/>
          <a:lstStyle/>
          <a:p>
            <a:r>
              <a:rPr lang="en-US" b="1" smtClean="0">
                <a:solidFill>
                  <a:schemeClr val="tx1"/>
                </a:solidFill>
              </a:rPr>
              <a:t>Family Planning Methods: Condom</a:t>
            </a:r>
            <a:endParaRPr lang="en-IN" smtClean="0">
              <a:solidFill>
                <a:schemeClr val="tx1"/>
              </a:solidFill>
            </a:endParaRPr>
          </a:p>
        </p:txBody>
      </p:sp>
      <p:sp>
        <p:nvSpPr>
          <p:cNvPr id="12291" name="Content Placeholder 2"/>
          <p:cNvSpPr>
            <a:spLocks noGrp="1"/>
          </p:cNvSpPr>
          <p:nvPr>
            <p:ph sz="quarter" idx="1"/>
          </p:nvPr>
        </p:nvSpPr>
        <p:spPr>
          <a:xfrm>
            <a:off x="838200" y="5867400"/>
            <a:ext cx="3657600" cy="701675"/>
          </a:xfrm>
        </p:spPr>
        <p:txBody>
          <a:bodyPr/>
          <a:lstStyle/>
          <a:p>
            <a:pPr algn="ctr">
              <a:buFont typeface="Wingdings 2" pitchFamily="18" charset="2"/>
              <a:buNone/>
            </a:pPr>
            <a:r>
              <a:rPr lang="en-US" dirty="0" smtClean="0"/>
              <a:t>Male &amp; Female Condoms</a:t>
            </a:r>
          </a:p>
        </p:txBody>
      </p:sp>
      <p:pic>
        <p:nvPicPr>
          <p:cNvPr id="12292" name="Content Placeholder 3" descr="246.JPG"/>
          <p:cNvPicPr>
            <a:picLocks noGrp="1" noChangeAspect="1"/>
          </p:cNvPicPr>
          <p:nvPr>
            <p:ph idx="4294967295"/>
          </p:nvPr>
        </p:nvPicPr>
        <p:blipFill>
          <a:blip r:embed="rId3" cstate="print"/>
          <a:srcRect l="3026" t="4034" r="9206"/>
          <a:stretch>
            <a:fillRect/>
          </a:stretch>
        </p:blipFill>
        <p:spPr>
          <a:xfrm>
            <a:off x="5334000" y="4419600"/>
            <a:ext cx="2667000" cy="2185988"/>
          </a:xfrm>
          <a:prstGeom prst="rect">
            <a:avLst/>
          </a:prstGeom>
          <a:noFill/>
          <a:ln w="25400">
            <a:solidFill>
              <a:schemeClr val="accent1">
                <a:lumMod val="75000"/>
              </a:schemeClr>
            </a:solidFill>
          </a:ln>
        </p:spPr>
      </p:pic>
      <p:pic>
        <p:nvPicPr>
          <p:cNvPr id="12293" name="Picture 3"/>
          <p:cNvPicPr>
            <a:picLocks noChangeAspect="1" noChangeArrowheads="1"/>
          </p:cNvPicPr>
          <p:nvPr/>
        </p:nvPicPr>
        <p:blipFill>
          <a:blip r:embed="rId4" cstate="print"/>
          <a:srcRect/>
          <a:stretch>
            <a:fillRect/>
          </a:stretch>
        </p:blipFill>
        <p:spPr bwMode="auto">
          <a:xfrm>
            <a:off x="3200400" y="3048000"/>
            <a:ext cx="2667000" cy="2271713"/>
          </a:xfrm>
          <a:prstGeom prst="rect">
            <a:avLst/>
          </a:prstGeom>
          <a:noFill/>
          <a:ln w="25400">
            <a:solidFill>
              <a:schemeClr val="accent1">
                <a:lumMod val="75000"/>
              </a:schemeClr>
            </a:solidFill>
          </a:ln>
        </p:spPr>
      </p:pic>
      <p:pic>
        <p:nvPicPr>
          <p:cNvPr id="12294" name="Content Placeholder 3" descr="285 a.JPG"/>
          <p:cNvPicPr>
            <a:picLocks noChangeAspect="1"/>
          </p:cNvPicPr>
          <p:nvPr/>
        </p:nvPicPr>
        <p:blipFill>
          <a:blip r:embed="rId5" cstate="print"/>
          <a:srcRect/>
          <a:stretch>
            <a:fillRect/>
          </a:stretch>
        </p:blipFill>
        <p:spPr bwMode="auto">
          <a:xfrm>
            <a:off x="685800" y="1676400"/>
            <a:ext cx="2895600" cy="2171700"/>
          </a:xfrm>
          <a:prstGeom prst="rect">
            <a:avLst/>
          </a:prstGeom>
          <a:noFill/>
          <a:ln w="25400">
            <a:solidFill>
              <a:schemeClr val="accent1">
                <a:lumMod val="75000"/>
              </a:schemeClr>
            </a:solid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533400" y="274638"/>
            <a:ext cx="8153400" cy="1020762"/>
          </a:xfrm>
        </p:spPr>
        <p:txBody>
          <a:bodyPr/>
          <a:lstStyle/>
          <a:p>
            <a:r>
              <a:rPr lang="en-US" sz="3600" b="1" dirty="0" smtClean="0">
                <a:solidFill>
                  <a:schemeClr val="tx1"/>
                </a:solidFill>
              </a:rPr>
              <a:t>Other Family Planning Methods</a:t>
            </a:r>
          </a:p>
        </p:txBody>
      </p:sp>
      <p:sp>
        <p:nvSpPr>
          <p:cNvPr id="3" name="Content Placeholder 2"/>
          <p:cNvSpPr>
            <a:spLocks noGrp="1"/>
          </p:cNvSpPr>
          <p:nvPr>
            <p:ph sz="quarter" idx="1"/>
          </p:nvPr>
        </p:nvSpPr>
        <p:spPr>
          <a:xfrm>
            <a:off x="685800" y="1524000"/>
            <a:ext cx="4343400" cy="4495800"/>
          </a:xfrm>
          <a:ln>
            <a:solidFill>
              <a:schemeClr val="bg1"/>
            </a:solidFill>
          </a:ln>
        </p:spPr>
        <p:txBody>
          <a:bodyPr>
            <a:normAutofit/>
          </a:bodyPr>
          <a:lstStyle/>
          <a:p>
            <a:pPr marL="463550" indent="-463550" fontAlgn="auto">
              <a:spcBef>
                <a:spcPts val="580"/>
              </a:spcBef>
              <a:spcAft>
                <a:spcPts val="0"/>
              </a:spcAft>
              <a:buFont typeface="Wingdings" pitchFamily="2" charset="2"/>
              <a:buChar char="Ø"/>
              <a:defRPr/>
            </a:pPr>
            <a:r>
              <a:rPr lang="en-US" sz="3200" dirty="0" smtClean="0"/>
              <a:t>Contraceptive pills</a:t>
            </a:r>
          </a:p>
          <a:p>
            <a:pPr marL="463550" indent="-463550" fontAlgn="auto">
              <a:spcBef>
                <a:spcPts val="580"/>
              </a:spcBef>
              <a:spcAft>
                <a:spcPts val="0"/>
              </a:spcAft>
              <a:buFont typeface="Wingdings" pitchFamily="2" charset="2"/>
              <a:buChar char="Ø"/>
              <a:defRPr/>
            </a:pPr>
            <a:r>
              <a:rPr lang="en-IN" sz="3200" dirty="0" smtClean="0"/>
              <a:t>Long-acting </a:t>
            </a:r>
            <a:r>
              <a:rPr lang="en-IN" sz="3200" dirty="0" err="1" smtClean="0"/>
              <a:t>injectable</a:t>
            </a:r>
            <a:endParaRPr lang="en-IN" sz="3200" dirty="0" smtClean="0"/>
          </a:p>
          <a:p>
            <a:pPr marL="463550" indent="-463550" fontAlgn="auto">
              <a:spcBef>
                <a:spcPts val="580"/>
              </a:spcBef>
              <a:spcAft>
                <a:spcPts val="0"/>
              </a:spcAft>
              <a:buFont typeface="Wingdings" pitchFamily="2" charset="2"/>
              <a:buChar char="Ø"/>
              <a:defRPr/>
            </a:pPr>
            <a:r>
              <a:rPr lang="en-US" sz="3200" dirty="0" smtClean="0"/>
              <a:t>Implants</a:t>
            </a:r>
          </a:p>
          <a:p>
            <a:pPr marL="463550" indent="-463550" fontAlgn="auto">
              <a:spcBef>
                <a:spcPts val="580"/>
              </a:spcBef>
              <a:spcAft>
                <a:spcPts val="0"/>
              </a:spcAft>
              <a:buFont typeface="Wingdings" pitchFamily="2" charset="2"/>
              <a:buChar char="Ø"/>
              <a:defRPr/>
            </a:pPr>
            <a:r>
              <a:rPr lang="en-IN" sz="3200" dirty="0" err="1" smtClean="0"/>
              <a:t>Lactational</a:t>
            </a:r>
            <a:r>
              <a:rPr lang="en-IN" sz="3200" dirty="0" smtClean="0"/>
              <a:t> Amenorrhoea</a:t>
            </a:r>
            <a:endParaRPr lang="en-US" sz="3200" dirty="0" smtClean="0"/>
          </a:p>
          <a:p>
            <a:pPr marL="463550" indent="-463550" fontAlgn="auto">
              <a:spcBef>
                <a:spcPts val="580"/>
              </a:spcBef>
              <a:spcAft>
                <a:spcPts val="0"/>
              </a:spcAft>
              <a:buFont typeface="Wingdings" pitchFamily="2" charset="2"/>
              <a:buChar char="Ø"/>
              <a:defRPr/>
            </a:pPr>
            <a:r>
              <a:rPr lang="en-IN" sz="3200" dirty="0" smtClean="0"/>
              <a:t>Fertility awareness-based methods </a:t>
            </a:r>
            <a:endParaRPr lang="en-US" sz="3200" dirty="0" smtClean="0"/>
          </a:p>
          <a:p>
            <a:pPr marL="274320" indent="-274320" fontAlgn="auto">
              <a:spcBef>
                <a:spcPts val="580"/>
              </a:spcBef>
              <a:spcAft>
                <a:spcPts val="0"/>
              </a:spcAft>
              <a:buFont typeface="Wingdings 2"/>
              <a:buNone/>
              <a:defRPr/>
            </a:pPr>
            <a:endParaRPr lang="en-US" b="1" dirty="0" smtClean="0"/>
          </a:p>
          <a:p>
            <a:pPr marL="274320" indent="-274320" fontAlgn="auto">
              <a:spcBef>
                <a:spcPts val="580"/>
              </a:spcBef>
              <a:spcAft>
                <a:spcPts val="0"/>
              </a:spcAft>
              <a:buFont typeface="Wingdings 2"/>
              <a:buChar char=""/>
              <a:defRPr/>
            </a:pP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268</TotalTime>
  <Words>2343</Words>
  <Application>Microsoft Office PowerPoint</Application>
  <PresentationFormat>On-screen Show (4:3)</PresentationFormat>
  <Paragraphs>288</Paragraphs>
  <Slides>22</Slides>
  <Notes>22</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Equity</vt:lpstr>
      <vt:lpstr>Basics on Family Planning Methods</vt:lpstr>
      <vt:lpstr>Objectives</vt:lpstr>
      <vt:lpstr>Family Planning &amp; Counselling at ICTC </vt:lpstr>
      <vt:lpstr>Key Considerations in Family Planning</vt:lpstr>
      <vt:lpstr>How to Select a Family Planning Method</vt:lpstr>
      <vt:lpstr>How PLHIVs should Select a Method</vt:lpstr>
      <vt:lpstr>Slide 7</vt:lpstr>
      <vt:lpstr>Family Planning Methods: Condom</vt:lpstr>
      <vt:lpstr>Other Family Planning Methods</vt:lpstr>
      <vt:lpstr>Slide 10</vt:lpstr>
      <vt:lpstr>Slide 11</vt:lpstr>
      <vt:lpstr>Slide 12</vt:lpstr>
      <vt:lpstr>Slide 13</vt:lpstr>
      <vt:lpstr>Slide 14</vt:lpstr>
      <vt:lpstr>Other Family Planning Methods (Continued)</vt:lpstr>
      <vt:lpstr>Family Planning Methods in relation to HIV</vt:lpstr>
      <vt:lpstr>Slide 17</vt:lpstr>
      <vt:lpstr>Slide 18</vt:lpstr>
      <vt:lpstr>Integrating Family Planning into HIV Counselling</vt:lpstr>
      <vt:lpstr> Quiz</vt:lpstr>
      <vt:lpstr> Quiz</vt:lpstr>
      <vt:lpstr> Quiz</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Family Planning</dc:title>
  <dc:creator>Rajesh Singh</dc:creator>
  <cp:lastModifiedBy>Rajesh Singh</cp:lastModifiedBy>
  <cp:revision>40</cp:revision>
  <dcterms:created xsi:type="dcterms:W3CDTF">2006-08-16T00:00:00Z</dcterms:created>
  <dcterms:modified xsi:type="dcterms:W3CDTF">2011-09-07T14:55:46Z</dcterms:modified>
</cp:coreProperties>
</file>